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80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81" r:id="rId14"/>
    <p:sldId id="267" r:id="rId15"/>
    <p:sldId id="268" r:id="rId16"/>
    <p:sldId id="269" r:id="rId17"/>
    <p:sldId id="270" r:id="rId18"/>
    <p:sldId id="271" r:id="rId19"/>
    <p:sldId id="272" r:id="rId20"/>
    <p:sldId id="279" r:id="rId21"/>
    <p:sldId id="273" r:id="rId22"/>
    <p:sldId id="274" r:id="rId23"/>
    <p:sldId id="276" r:id="rId24"/>
    <p:sldId id="275" r:id="rId25"/>
    <p:sldId id="277" r:id="rId26"/>
    <p:sldId id="278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4132"/>
    <a:srgbClr val="EDE7D6"/>
    <a:srgbClr val="4D8168"/>
    <a:srgbClr val="EC44C0"/>
    <a:srgbClr val="FF7B79"/>
    <a:srgbClr val="FFEA00"/>
    <a:srgbClr val="EFEAD8"/>
    <a:srgbClr val="4C856A"/>
    <a:srgbClr val="87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 autoAdjust="0"/>
    <p:restoredTop sz="94638" autoAdjust="0"/>
  </p:normalViewPr>
  <p:slideViewPr>
    <p:cSldViewPr snapToGrid="0" showGuides="1">
      <p:cViewPr varScale="1">
        <p:scale>
          <a:sx n="78" d="100"/>
          <a:sy n="78" d="100"/>
        </p:scale>
        <p:origin x="1061" y="72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B7A69-AE3B-407C-989C-67C84F6547F1}" type="datetimeFigureOut">
              <a:rPr lang="zh-TW" altLang="en-US" smtClean="0"/>
              <a:t>2023/5/21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CC018-BED6-45BD-875E-8B2E8CE93A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425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30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388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67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C11B8-594E-4D14-ABF1-65E2B259CF9F}" type="datetime1">
              <a:rPr lang="zh-TW" altLang="en-US" smtClean="0"/>
              <a:t>2023/5/21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729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9887F-F9B4-486C-8A68-A1D961747B26}" type="datetime1">
              <a:rPr lang="zh-TW" altLang="en-US" smtClean="0"/>
              <a:t>2023/5/21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84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F29F7-8E22-470C-939E-64173B2414C9}" type="datetime1">
              <a:rPr lang="zh-TW" altLang="en-US" smtClean="0"/>
              <a:t>2023/5/21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204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41F2-FC45-4E42-90D2-AFF189D03F7A}" type="datetime1">
              <a:rPr lang="zh-TW" altLang="en-US" smtClean="0"/>
              <a:t>2023/5/21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62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9971-59E4-4E85-8582-A74476CA322A}" type="datetime1">
              <a:rPr lang="zh-TW" altLang="en-US" smtClean="0"/>
              <a:t>2023/5/21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9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9B0A3-8A27-4BE9-9F2E-17DFC238B46B}" type="datetime1">
              <a:rPr lang="zh-TW" altLang="en-US" smtClean="0"/>
              <a:t>2023/5/21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13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6D1F-2861-475B-8E33-E0C74250D943}" type="datetime1">
              <a:rPr lang="zh-TW" altLang="en-US" smtClean="0"/>
              <a:t>2023/5/21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77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AFCBC-9172-4270-84D1-4641AB579461}" type="datetime1">
              <a:rPr lang="zh-TW" altLang="en-US" smtClean="0"/>
              <a:t>2023/5/21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592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FA0B8-6463-4072-84E2-DA7563BB0F21}" type="datetime1">
              <a:rPr lang="zh-TW" altLang="en-US" smtClean="0"/>
              <a:t>2023/5/21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804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568D2-C1B4-4ABB-BA83-D6A8261DC442}" type="datetime1">
              <a:rPr lang="zh-TW" altLang="en-US" smtClean="0"/>
              <a:t>2023/5/21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198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16D2C-BE5C-48AF-A4B6-FB9C6DABAC11}" type="datetime1">
              <a:rPr lang="zh-TW" altLang="en-US" smtClean="0"/>
              <a:t>2023/5/21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220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A8E96-8A99-4FDF-9A18-7D070E5B9B10}" type="datetime1">
              <a:rPr lang="zh-TW" altLang="en-US" smtClean="0"/>
              <a:t>2023/5/21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479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/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87981" y="2312405"/>
            <a:ext cx="4279289" cy="2160166"/>
          </a:xfrm>
        </p:spPr>
        <p:txBody>
          <a:bodyPr anchor="ctr">
            <a:noAutofit/>
          </a:bodyPr>
          <a:lstStyle/>
          <a:p>
            <a:pPr algn="l"/>
            <a:r>
              <a:rPr lang="zh-TW" altLang="en-US" sz="8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諮屬於你</a:t>
            </a:r>
            <a:r>
              <a:rPr lang="en-US" altLang="zh-TW" sz="8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/>
            </a:r>
            <a:br>
              <a:rPr lang="en-US" altLang="zh-TW" sz="8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</a:br>
            <a:r>
              <a:rPr lang="en-US" altLang="zh-TW" sz="4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Just For You.</a:t>
            </a:r>
            <a:endParaRPr lang="zh-TW" altLang="en-US" sz="40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pic>
        <p:nvPicPr>
          <p:cNvPr id="165" name="圖片 16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t="11943" r="17062" b="23404"/>
          <a:stretch/>
        </p:blipFill>
        <p:spPr>
          <a:xfrm>
            <a:off x="871831" y="843046"/>
            <a:ext cx="1469359" cy="1469359"/>
          </a:xfrm>
          <a:prstGeom prst="rect">
            <a:avLst/>
          </a:prstGeom>
        </p:spPr>
      </p:pic>
      <p:sp>
        <p:nvSpPr>
          <p:cNvPr id="167" name="文字方塊 166"/>
          <p:cNvSpPr txBox="1"/>
          <p:nvPr/>
        </p:nvSpPr>
        <p:spPr>
          <a:xfrm>
            <a:off x="993751" y="5207168"/>
            <a:ext cx="68531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指導老師：林宏仁 老師</a:t>
            </a:r>
            <a:endParaRPr lang="en-US" altLang="zh-TW" sz="2000" dirty="0" smtClean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組員：周珮宣、楊玉珊、李姍珊、林芷綺、簡彣倞、李冠賢</a:t>
            </a:r>
            <a:endParaRPr lang="zh-TW" altLang="en-US" sz="20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188" name="圓角矩形 187"/>
          <p:cNvSpPr/>
          <p:nvPr/>
        </p:nvSpPr>
        <p:spPr>
          <a:xfrm>
            <a:off x="9730120" y="3794910"/>
            <a:ext cx="1515769" cy="4085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2000" dirty="0" smtClean="0">
                <a:solidFill>
                  <a:srgbClr val="4D8168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112404 </a:t>
            </a:r>
            <a:r>
              <a:rPr lang="zh-TW" altLang="en-US" sz="2000" dirty="0" smtClean="0">
                <a:solidFill>
                  <a:srgbClr val="4D8168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組</a:t>
            </a:r>
            <a:endParaRPr lang="zh-TW" altLang="en-US" sz="2000" dirty="0">
              <a:solidFill>
                <a:srgbClr val="4D8168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789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報告人：林芷綺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09843" y="270963"/>
            <a:ext cx="5933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02.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營運分析 </a:t>
            </a:r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–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STP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市場分析</a:t>
            </a:r>
            <a:endParaRPr lang="zh-TW" altLang="en-US" sz="36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118899" y="4130663"/>
            <a:ext cx="1962397" cy="1410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Targeting</a:t>
            </a:r>
          </a:p>
          <a:p>
            <a:pPr algn="ctr">
              <a:lnSpc>
                <a:spcPct val="150000"/>
              </a:lnSpc>
            </a:pPr>
            <a:r>
              <a:rPr lang="zh-TW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目標</a:t>
            </a:r>
            <a:r>
              <a:rPr lang="zh-TW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市場</a:t>
            </a:r>
            <a:endParaRPr lang="zh-TW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698" y="1743863"/>
            <a:ext cx="2386800" cy="2386800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1097398" y="594128"/>
            <a:ext cx="6703200" cy="6703200"/>
            <a:chOff x="1159347" y="413259"/>
            <a:chExt cx="6703200" cy="6703200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85414">
              <a:off x="1159347" y="413259"/>
              <a:ext cx="6703200" cy="6703200"/>
            </a:xfrm>
            <a:prstGeom prst="rect">
              <a:avLst/>
            </a:prstGeom>
          </p:spPr>
        </p:pic>
        <p:sp>
          <p:nvSpPr>
            <p:cNvPr id="16" name="文字方塊 15"/>
            <p:cNvSpPr txBox="1"/>
            <p:nvPr/>
          </p:nvSpPr>
          <p:spPr>
            <a:xfrm>
              <a:off x="2363564" y="2808313"/>
              <a:ext cx="4294765" cy="1322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學校</a:t>
              </a:r>
              <a:endParaRPr lang="en-US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想了解情緒狀況的學生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858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報告人：林芷綺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09843" y="270963"/>
            <a:ext cx="5933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02.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營運分析 </a:t>
            </a:r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–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STP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市場分析</a:t>
            </a:r>
            <a:endParaRPr lang="zh-TW" altLang="en-US" sz="36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1799041" y="1713218"/>
            <a:ext cx="2386800" cy="3802532"/>
            <a:chOff x="2032272" y="2048498"/>
            <a:chExt cx="2386800" cy="3802532"/>
          </a:xfrm>
        </p:grpSpPr>
        <p:sp>
          <p:nvSpPr>
            <p:cNvPr id="11" name="文字方塊 10"/>
            <p:cNvSpPr txBox="1"/>
            <p:nvPr/>
          </p:nvSpPr>
          <p:spPr>
            <a:xfrm>
              <a:off x="2087379" y="4440836"/>
              <a:ext cx="2276585" cy="1410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Positioning</a:t>
              </a:r>
            </a:p>
            <a:p>
              <a:pPr algn="ctr">
                <a:lnSpc>
                  <a:spcPct val="150000"/>
                </a:lnSpc>
              </a:pPr>
              <a:r>
                <a:rPr lang="zh-TW" altLang="en-US" sz="3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市場定位</a:t>
              </a:r>
              <a:endParaRPr lang="zh-TW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272" y="2048498"/>
              <a:ext cx="2386800" cy="2386800"/>
            </a:xfrm>
            <a:prstGeom prst="rect">
              <a:avLst/>
            </a:prstGeom>
          </p:spPr>
        </p:pic>
      </p:grpSp>
      <p:grpSp>
        <p:nvGrpSpPr>
          <p:cNvPr id="3" name="群組 2"/>
          <p:cNvGrpSpPr/>
          <p:nvPr/>
        </p:nvGrpSpPr>
        <p:grpSpPr>
          <a:xfrm>
            <a:off x="4339083" y="77400"/>
            <a:ext cx="6703200" cy="6703200"/>
            <a:chOff x="4351390" y="-84860"/>
            <a:chExt cx="6703200" cy="6703200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9530">
              <a:off x="4351390" y="-84860"/>
              <a:ext cx="6703200" cy="6703200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6244684" y="2715023"/>
              <a:ext cx="3576620" cy="1322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連結自然語言模型</a:t>
              </a:r>
              <a:endParaRPr lang="en-US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音樂輔助</a:t>
              </a:r>
              <a:endPara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449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楊玉珊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09843" y="270963"/>
            <a:ext cx="5072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02.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營運分析 </a:t>
            </a:r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–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五力分析</a:t>
            </a:r>
          </a:p>
        </p:txBody>
      </p:sp>
      <p:grpSp>
        <p:nvGrpSpPr>
          <p:cNvPr id="17" name="群組 16"/>
          <p:cNvGrpSpPr/>
          <p:nvPr/>
        </p:nvGrpSpPr>
        <p:grpSpPr>
          <a:xfrm>
            <a:off x="1476294" y="2086111"/>
            <a:ext cx="9239412" cy="3323987"/>
            <a:chOff x="2380166" y="1803517"/>
            <a:chExt cx="9239412" cy="3323987"/>
          </a:xfrm>
        </p:grpSpPr>
        <p:sp>
          <p:nvSpPr>
            <p:cNvPr id="26" name="文字方塊 25"/>
            <p:cNvSpPr txBox="1"/>
            <p:nvPr/>
          </p:nvSpPr>
          <p:spPr>
            <a:xfrm>
              <a:off x="6606667" y="1803517"/>
              <a:ext cx="5012911" cy="33239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2800" dirty="0" smtClean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新進入者</a:t>
              </a:r>
              <a:r>
                <a:rPr lang="zh-TW" altLang="en-US" sz="2800" dirty="0" smtClean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威脅：低</a:t>
              </a:r>
              <a:endParaRPr lang="en-US" altLang="zh-TW" sz="28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2800" dirty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替代品</a:t>
              </a:r>
              <a:r>
                <a:rPr lang="zh-TW" altLang="en-US" sz="2800" dirty="0" smtClean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威脅：中等</a:t>
              </a:r>
              <a:endParaRPr lang="en-US" altLang="zh-TW" sz="28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2800" dirty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供應商議價</a:t>
              </a:r>
              <a:r>
                <a:rPr lang="zh-TW" altLang="en-US" sz="2800" dirty="0" smtClean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能力：</a:t>
              </a:r>
              <a:r>
                <a:rPr lang="zh-TW" altLang="en-US" sz="2800" dirty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低</a:t>
              </a:r>
              <a:endParaRPr lang="en-US" altLang="zh-TW" sz="28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2800" dirty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消費者議價</a:t>
              </a:r>
              <a:r>
                <a:rPr lang="zh-TW" altLang="en-US" sz="2800" dirty="0" smtClean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能力：弱</a:t>
              </a:r>
              <a:endParaRPr lang="en-US" altLang="zh-TW" sz="28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2800" dirty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現有競爭者的競爭</a:t>
              </a:r>
              <a:r>
                <a:rPr lang="zh-TW" altLang="en-US" sz="2800" dirty="0" smtClean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強度：低</a:t>
              </a:r>
              <a:endParaRPr lang="en-US" altLang="zh-TW" sz="28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0166" y="2424264"/>
              <a:ext cx="2082495" cy="2082495"/>
            </a:xfrm>
            <a:prstGeom prst="rect">
              <a:avLst/>
            </a:prstGeom>
          </p:spPr>
        </p:pic>
      </p:grpSp>
      <p:sp>
        <p:nvSpPr>
          <p:cNvPr id="18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0603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/>
          <p:cNvGrpSpPr/>
          <p:nvPr/>
        </p:nvGrpSpPr>
        <p:grpSpPr>
          <a:xfrm rot="3562744" flipH="1">
            <a:off x="5056238" y="3783914"/>
            <a:ext cx="1838197" cy="1863325"/>
            <a:chOff x="4793621" y="2342191"/>
            <a:chExt cx="1838197" cy="1863325"/>
          </a:xfrm>
        </p:grpSpPr>
        <p:sp>
          <p:nvSpPr>
            <p:cNvPr id="62" name="弧形 61"/>
            <p:cNvSpPr/>
            <p:nvPr/>
          </p:nvSpPr>
          <p:spPr>
            <a:xfrm rot="9199042" flipH="1">
              <a:off x="4793621" y="2342191"/>
              <a:ext cx="1838197" cy="1863325"/>
            </a:xfrm>
            <a:prstGeom prst="arc">
              <a:avLst/>
            </a:prstGeom>
            <a:ln w="19050">
              <a:solidFill>
                <a:srgbClr val="EC44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橢圓 62"/>
            <p:cNvSpPr/>
            <p:nvPr/>
          </p:nvSpPr>
          <p:spPr>
            <a:xfrm flipH="1">
              <a:off x="6032649" y="4055540"/>
              <a:ext cx="108000" cy="108000"/>
            </a:xfrm>
            <a:prstGeom prst="ellipse">
              <a:avLst/>
            </a:prstGeom>
            <a:solidFill>
              <a:srgbClr val="EC4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/>
          <p:cNvGrpSpPr/>
          <p:nvPr/>
        </p:nvGrpSpPr>
        <p:grpSpPr>
          <a:xfrm rot="293561">
            <a:off x="5964981" y="2974092"/>
            <a:ext cx="3895238" cy="4077544"/>
            <a:chOff x="5719210" y="3315500"/>
            <a:chExt cx="3449967" cy="3765958"/>
          </a:xfrm>
        </p:grpSpPr>
        <p:sp>
          <p:nvSpPr>
            <p:cNvPr id="59" name="弧形 58"/>
            <p:cNvSpPr/>
            <p:nvPr/>
          </p:nvSpPr>
          <p:spPr>
            <a:xfrm rot="20176732">
              <a:off x="5719210" y="3315500"/>
              <a:ext cx="3449967" cy="3765958"/>
            </a:xfrm>
            <a:prstGeom prst="arc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 rot="12075949">
              <a:off x="8969078" y="4454260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6" name="群組 45"/>
          <p:cNvGrpSpPr/>
          <p:nvPr/>
        </p:nvGrpSpPr>
        <p:grpSpPr>
          <a:xfrm flipH="1">
            <a:off x="6959756" y="1251780"/>
            <a:ext cx="3507462" cy="3555408"/>
            <a:chOff x="2080153" y="1397823"/>
            <a:chExt cx="3507462" cy="3555408"/>
          </a:xfrm>
        </p:grpSpPr>
        <p:sp>
          <p:nvSpPr>
            <p:cNvPr id="47" name="弧形 46"/>
            <p:cNvSpPr/>
            <p:nvPr/>
          </p:nvSpPr>
          <p:spPr>
            <a:xfrm rot="19586311">
              <a:off x="2080153" y="1397823"/>
              <a:ext cx="3507462" cy="3555408"/>
            </a:xfrm>
            <a:prstGeom prst="arc">
              <a:avLst/>
            </a:prstGeom>
            <a:ln w="19050">
              <a:solidFill>
                <a:srgbClr val="EC44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2787491" y="1629973"/>
              <a:ext cx="108000" cy="108000"/>
            </a:xfrm>
            <a:prstGeom prst="ellipse">
              <a:avLst/>
            </a:prstGeom>
            <a:solidFill>
              <a:srgbClr val="EC4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1911753" y="1291537"/>
            <a:ext cx="3332667" cy="3133773"/>
            <a:chOff x="2421944" y="1319814"/>
            <a:chExt cx="2939921" cy="2764466"/>
          </a:xfrm>
        </p:grpSpPr>
        <p:sp>
          <p:nvSpPr>
            <p:cNvPr id="11" name="弧形 10"/>
            <p:cNvSpPr/>
            <p:nvPr/>
          </p:nvSpPr>
          <p:spPr>
            <a:xfrm rot="19559311">
              <a:off x="2421944" y="1319814"/>
              <a:ext cx="2939921" cy="2764466"/>
            </a:xfrm>
            <a:prstGeom prst="arc">
              <a:avLst/>
            </a:prstGeom>
            <a:ln w="19050">
              <a:solidFill>
                <a:srgbClr val="EC44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3048395" y="1504869"/>
              <a:ext cx="108000" cy="108000"/>
            </a:xfrm>
            <a:prstGeom prst="ellipse">
              <a:avLst/>
            </a:prstGeom>
            <a:solidFill>
              <a:srgbClr val="EC44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768917" y="1277596"/>
            <a:ext cx="1980029" cy="2039021"/>
            <a:chOff x="1030674" y="1324705"/>
            <a:chExt cx="1980029" cy="2039021"/>
          </a:xfrm>
        </p:grpSpPr>
        <p:sp>
          <p:nvSpPr>
            <p:cNvPr id="39" name="文字方塊 38"/>
            <p:cNvSpPr txBox="1"/>
            <p:nvPr/>
          </p:nvSpPr>
          <p:spPr>
            <a:xfrm>
              <a:off x="1210208" y="132470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 smtClean="0">
                  <a:solidFill>
                    <a:schemeClr val="bg2">
                      <a:lumMod val="90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新進入</a:t>
              </a:r>
              <a:r>
                <a:rPr lang="zh-TW" altLang="en-US" sz="2800" dirty="0" smtClean="0">
                  <a:solidFill>
                    <a:schemeClr val="bg2">
                      <a:lumMod val="90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者</a:t>
              </a:r>
              <a:endParaRPr lang="en-US" altLang="zh-TW" sz="2800" dirty="0" smtClean="0">
                <a:solidFill>
                  <a:schemeClr val="bg2">
                    <a:lumMod val="90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1030674" y="1978731"/>
              <a:ext cx="198002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威脅較低</a:t>
              </a:r>
              <a:endParaRPr lang="en-US" altLang="zh-TW" sz="2800" dirty="0">
                <a:solidFill>
                  <a:schemeClr val="bg2">
                    <a:lumMod val="9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進入門檻</a:t>
              </a:r>
              <a:r>
                <a:rPr lang="zh-TW" altLang="en-US" sz="2800" dirty="0" smtClean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高</a:t>
              </a:r>
              <a:endParaRPr lang="zh-TW" altLang="en-US" sz="2800" dirty="0">
                <a:solidFill>
                  <a:schemeClr val="bg2">
                    <a:lumMod val="9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768917" y="1277596"/>
            <a:ext cx="1980029" cy="2039021"/>
            <a:chOff x="1030674" y="1324705"/>
            <a:chExt cx="1980029" cy="2039021"/>
          </a:xfrm>
        </p:grpSpPr>
        <p:sp>
          <p:nvSpPr>
            <p:cNvPr id="26" name="文字方塊 25"/>
            <p:cNvSpPr txBox="1"/>
            <p:nvPr/>
          </p:nvSpPr>
          <p:spPr>
            <a:xfrm>
              <a:off x="1212203" y="132470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 smtClean="0">
                  <a:solidFill>
                    <a:srgbClr val="EC44C0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新進入</a:t>
              </a:r>
              <a:r>
                <a:rPr lang="zh-TW" altLang="en-US" sz="2800" dirty="0" smtClean="0">
                  <a:solidFill>
                    <a:srgbClr val="EC44C0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者</a:t>
              </a:r>
              <a:endParaRPr lang="en-US" altLang="zh-TW" sz="2800" dirty="0" smtClean="0">
                <a:solidFill>
                  <a:srgbClr val="EC44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1030674" y="1978731"/>
              <a:ext cx="198002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威脅</a:t>
              </a:r>
              <a:r>
                <a:rPr lang="zh-TW" altLang="en-US" sz="2800" dirty="0">
                  <a:solidFill>
                    <a:srgbClr val="EC44C0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較低</a:t>
              </a:r>
              <a:endParaRPr lang="en-US" altLang="zh-TW" sz="2800" dirty="0">
                <a:solidFill>
                  <a:srgbClr val="EC44C0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進入門檻</a:t>
              </a:r>
              <a:r>
                <a:rPr lang="zh-TW" altLang="en-US" sz="2800" dirty="0" smtClean="0">
                  <a:solidFill>
                    <a:srgbClr val="EC44C0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高</a:t>
              </a:r>
              <a:endParaRPr lang="zh-TW" altLang="en-US" sz="2800" dirty="0">
                <a:solidFill>
                  <a:srgbClr val="EC44C0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楊玉珊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09843" y="270963"/>
            <a:ext cx="5072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02.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營運分析 </a:t>
            </a:r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–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五力分析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753" y="1564253"/>
            <a:ext cx="2082495" cy="2082495"/>
          </a:xfrm>
          <a:prstGeom prst="rect">
            <a:avLst/>
          </a:prstGeom>
        </p:spPr>
      </p:pic>
      <p:grpSp>
        <p:nvGrpSpPr>
          <p:cNvPr id="29" name="群組 28"/>
          <p:cNvGrpSpPr/>
          <p:nvPr/>
        </p:nvGrpSpPr>
        <p:grpSpPr>
          <a:xfrm>
            <a:off x="9600860" y="1281308"/>
            <a:ext cx="1620957" cy="1935028"/>
            <a:chOff x="1030673" y="1337258"/>
            <a:chExt cx="1620957" cy="1935028"/>
          </a:xfrm>
        </p:grpSpPr>
        <p:sp>
          <p:nvSpPr>
            <p:cNvPr id="30" name="文字方塊 29"/>
            <p:cNvSpPr txBox="1"/>
            <p:nvPr/>
          </p:nvSpPr>
          <p:spPr>
            <a:xfrm>
              <a:off x="1221591" y="1337258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 smtClean="0">
                  <a:solidFill>
                    <a:schemeClr val="bg2">
                      <a:lumMod val="90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替代品</a:t>
              </a:r>
              <a:endParaRPr lang="en-US" altLang="zh-TW" sz="2800" dirty="0" smtClean="0">
                <a:solidFill>
                  <a:schemeClr val="bg2">
                    <a:lumMod val="90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030673" y="1887291"/>
              <a:ext cx="162095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800" dirty="0" smtClean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威脅中等</a:t>
              </a:r>
              <a:endParaRPr lang="en-US" altLang="zh-TW" sz="2800" dirty="0">
                <a:solidFill>
                  <a:schemeClr val="bg2">
                    <a:lumMod val="9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替代品多</a:t>
              </a: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9600858" y="1277596"/>
            <a:ext cx="1620957" cy="1947581"/>
            <a:chOff x="1030673" y="1324705"/>
            <a:chExt cx="1620957" cy="1947581"/>
          </a:xfrm>
        </p:grpSpPr>
        <p:sp>
          <p:nvSpPr>
            <p:cNvPr id="42" name="文字方塊 41"/>
            <p:cNvSpPr txBox="1"/>
            <p:nvPr/>
          </p:nvSpPr>
          <p:spPr>
            <a:xfrm>
              <a:off x="1221593" y="1324705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 smtClean="0">
                  <a:solidFill>
                    <a:srgbClr val="EC44C0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替代品</a:t>
              </a:r>
              <a:endParaRPr lang="en-US" altLang="zh-TW" sz="2800" dirty="0" smtClean="0">
                <a:solidFill>
                  <a:srgbClr val="EC44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1030673" y="1887291"/>
              <a:ext cx="162095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威脅</a:t>
              </a:r>
              <a:r>
                <a:rPr lang="zh-TW" altLang="en-US" sz="2800" dirty="0" smtClean="0">
                  <a:solidFill>
                    <a:srgbClr val="EC44C0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中等</a:t>
              </a:r>
              <a:endParaRPr lang="en-US" altLang="zh-TW" sz="2800" dirty="0">
                <a:solidFill>
                  <a:srgbClr val="EC44C0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替代品</a:t>
              </a:r>
              <a:r>
                <a:rPr lang="zh-TW" altLang="en-US" sz="2800" dirty="0">
                  <a:solidFill>
                    <a:srgbClr val="EC44C0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多</a:t>
              </a: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441149" y="4545879"/>
            <a:ext cx="2339102" cy="2051622"/>
            <a:chOff x="1030674" y="1314644"/>
            <a:chExt cx="2339102" cy="2051622"/>
          </a:xfrm>
        </p:grpSpPr>
        <p:sp>
          <p:nvSpPr>
            <p:cNvPr id="13" name="文字方塊 12"/>
            <p:cNvSpPr txBox="1"/>
            <p:nvPr/>
          </p:nvSpPr>
          <p:spPr>
            <a:xfrm>
              <a:off x="1566146" y="1314644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 smtClean="0">
                  <a:solidFill>
                    <a:schemeClr val="bg2">
                      <a:lumMod val="90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供應商</a:t>
              </a:r>
              <a:endParaRPr lang="en-US" altLang="zh-TW" sz="2800" dirty="0" smtClean="0">
                <a:solidFill>
                  <a:schemeClr val="bg2">
                    <a:lumMod val="90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030674" y="1981271"/>
              <a:ext cx="233910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議價能力低</a:t>
              </a:r>
              <a:endParaRPr lang="en-US" altLang="zh-TW" sz="2800" dirty="0">
                <a:solidFill>
                  <a:schemeClr val="bg2">
                    <a:lumMod val="9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市場</a:t>
              </a:r>
              <a:r>
                <a:rPr lang="zh-TW" altLang="en-US" sz="2800" dirty="0" smtClean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範圍較小</a:t>
              </a:r>
              <a:endParaRPr lang="zh-TW" altLang="en-US" sz="2800" dirty="0">
                <a:solidFill>
                  <a:schemeClr val="bg2">
                    <a:lumMod val="9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1441149" y="4545879"/>
            <a:ext cx="2339102" cy="2051622"/>
            <a:chOff x="1030674" y="1314644"/>
            <a:chExt cx="2339102" cy="2051622"/>
          </a:xfrm>
        </p:grpSpPr>
        <p:sp>
          <p:nvSpPr>
            <p:cNvPr id="52" name="文字方塊 51"/>
            <p:cNvSpPr txBox="1"/>
            <p:nvPr/>
          </p:nvSpPr>
          <p:spPr>
            <a:xfrm>
              <a:off x="1569020" y="1314644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 smtClean="0">
                  <a:solidFill>
                    <a:srgbClr val="00B0F0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供應商</a:t>
              </a:r>
              <a:endParaRPr lang="en-US" altLang="zh-TW" sz="2800" dirty="0" smtClean="0">
                <a:solidFill>
                  <a:srgbClr val="00B0F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1030674" y="1981271"/>
              <a:ext cx="233910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議價能力</a:t>
              </a:r>
              <a:r>
                <a:rPr lang="zh-TW" altLang="en-US" sz="2800" dirty="0">
                  <a:solidFill>
                    <a:srgbClr val="00B0F0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低</a:t>
              </a:r>
              <a:endParaRPr lang="en-US" altLang="zh-TW" sz="2800" dirty="0">
                <a:solidFill>
                  <a:srgbClr val="00B0F0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市場</a:t>
              </a:r>
              <a:r>
                <a:rPr lang="zh-TW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範圍</a:t>
              </a:r>
              <a:r>
                <a:rPr lang="zh-TW" altLang="en-US" sz="2800" dirty="0" smtClean="0">
                  <a:solidFill>
                    <a:srgbClr val="00B0F0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較小</a:t>
              </a:r>
              <a:endParaRPr lang="zh-TW" altLang="en-US" sz="2800" dirty="0">
                <a:solidFill>
                  <a:srgbClr val="00B0F0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8770823" y="4580098"/>
            <a:ext cx="1980029" cy="2051622"/>
            <a:chOff x="1210210" y="1324704"/>
            <a:chExt cx="1980029" cy="2051622"/>
          </a:xfrm>
        </p:grpSpPr>
        <p:sp>
          <p:nvSpPr>
            <p:cNvPr id="33" name="文字方塊 32"/>
            <p:cNvSpPr txBox="1"/>
            <p:nvPr/>
          </p:nvSpPr>
          <p:spPr>
            <a:xfrm>
              <a:off x="1578554" y="1324704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 smtClean="0">
                  <a:solidFill>
                    <a:schemeClr val="bg2">
                      <a:lumMod val="90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消費者</a:t>
              </a:r>
              <a:endParaRPr lang="en-US" altLang="zh-TW" sz="2800" dirty="0" smtClean="0">
                <a:solidFill>
                  <a:schemeClr val="bg2">
                    <a:lumMod val="90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210210" y="1991331"/>
              <a:ext cx="198002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議價</a:t>
              </a:r>
              <a:r>
                <a:rPr lang="zh-TW" altLang="en-US" sz="2800" dirty="0" smtClean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能力低</a:t>
              </a:r>
              <a:endParaRPr lang="en-US" altLang="zh-TW" sz="2800" dirty="0">
                <a:solidFill>
                  <a:schemeClr val="bg2">
                    <a:lumMod val="9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服務即時性</a:t>
              </a:r>
            </a:p>
          </p:txBody>
        </p:sp>
      </p:grpSp>
      <p:grpSp>
        <p:nvGrpSpPr>
          <p:cNvPr id="54" name="群組 53"/>
          <p:cNvGrpSpPr/>
          <p:nvPr/>
        </p:nvGrpSpPr>
        <p:grpSpPr>
          <a:xfrm>
            <a:off x="8770817" y="4580098"/>
            <a:ext cx="1980029" cy="2051622"/>
            <a:chOff x="1210210" y="1324704"/>
            <a:chExt cx="1980029" cy="2051622"/>
          </a:xfrm>
        </p:grpSpPr>
        <p:sp>
          <p:nvSpPr>
            <p:cNvPr id="55" name="文字方塊 54"/>
            <p:cNvSpPr txBox="1"/>
            <p:nvPr/>
          </p:nvSpPr>
          <p:spPr>
            <a:xfrm>
              <a:off x="1577771" y="1324704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 smtClean="0">
                  <a:solidFill>
                    <a:srgbClr val="00B0F0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消費者</a:t>
              </a:r>
              <a:endParaRPr lang="en-US" altLang="zh-TW" sz="2800" dirty="0" smtClean="0">
                <a:solidFill>
                  <a:srgbClr val="00B0F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1210210" y="1991331"/>
              <a:ext cx="198002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議價</a:t>
              </a:r>
              <a:r>
                <a:rPr lang="zh-TW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能力</a:t>
              </a:r>
              <a:r>
                <a:rPr lang="zh-TW" altLang="en-US" sz="2800" dirty="0" smtClean="0">
                  <a:solidFill>
                    <a:srgbClr val="00B0F0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低</a:t>
              </a:r>
              <a:endParaRPr lang="en-US" altLang="zh-TW" sz="2800" dirty="0">
                <a:solidFill>
                  <a:srgbClr val="00B0F0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服務</a:t>
              </a:r>
              <a:r>
                <a:rPr lang="zh-TW" altLang="en-US" sz="2800" dirty="0">
                  <a:solidFill>
                    <a:srgbClr val="00B0F0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即時性</a:t>
              </a: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5221400" y="4583527"/>
            <a:ext cx="2108269" cy="2077203"/>
            <a:chOff x="5045869" y="4261829"/>
            <a:chExt cx="2108269" cy="2077203"/>
          </a:xfrm>
        </p:grpSpPr>
        <p:sp>
          <p:nvSpPr>
            <p:cNvPr id="4" name="文字方塊 3"/>
            <p:cNvSpPr txBox="1"/>
            <p:nvPr/>
          </p:nvSpPr>
          <p:spPr>
            <a:xfrm>
              <a:off x="5045869" y="4261829"/>
              <a:ext cx="210826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000" dirty="0" smtClean="0">
                  <a:solidFill>
                    <a:schemeClr val="bg2">
                      <a:lumMod val="90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現有</a:t>
              </a:r>
              <a:r>
                <a:rPr lang="zh-TW" altLang="en-US" sz="3000" dirty="0" smtClean="0">
                  <a:solidFill>
                    <a:schemeClr val="bg2">
                      <a:lumMod val="90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競爭者</a:t>
              </a:r>
              <a:endParaRPr lang="zh-TW" altLang="en-US" sz="3000" dirty="0">
                <a:solidFill>
                  <a:schemeClr val="bg2">
                    <a:lumMod val="90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5285522" y="4954037"/>
              <a:ext cx="162095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威脅較低</a:t>
              </a:r>
            </a:p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bg2">
                      <a:lumMod val="90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較易推廣</a:t>
              </a:r>
              <a:endParaRPr lang="zh-TW" altLang="en-US" sz="2800" dirty="0">
                <a:solidFill>
                  <a:schemeClr val="bg2">
                    <a:lumMod val="9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5221400" y="4583527"/>
            <a:ext cx="2108269" cy="2077203"/>
            <a:chOff x="5221400" y="4583527"/>
            <a:chExt cx="2108269" cy="2077203"/>
          </a:xfrm>
        </p:grpSpPr>
        <p:sp>
          <p:nvSpPr>
            <p:cNvPr id="37" name="文字方塊 36"/>
            <p:cNvSpPr txBox="1"/>
            <p:nvPr/>
          </p:nvSpPr>
          <p:spPr>
            <a:xfrm>
              <a:off x="5221400" y="4583527"/>
              <a:ext cx="210826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000" dirty="0" smtClean="0">
                  <a:solidFill>
                    <a:srgbClr val="EC44C0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現有競爭者</a:t>
              </a:r>
              <a:endParaRPr lang="zh-TW" altLang="en-US" sz="3000" dirty="0">
                <a:solidFill>
                  <a:srgbClr val="EC44C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5461054" y="5275735"/>
              <a:ext cx="162095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威脅</a:t>
              </a:r>
              <a:r>
                <a:rPr lang="zh-TW" altLang="en-US" sz="2800" dirty="0">
                  <a:solidFill>
                    <a:srgbClr val="EC44C0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較低</a:t>
              </a:r>
            </a:p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rgbClr val="EC44C0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較易</a:t>
              </a: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推廣</a:t>
              </a:r>
              <a:endPara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 rot="19298095">
            <a:off x="2770918" y="2978240"/>
            <a:ext cx="3593223" cy="4069248"/>
            <a:chOff x="2559998" y="1258027"/>
            <a:chExt cx="3081334" cy="3489545"/>
          </a:xfrm>
        </p:grpSpPr>
        <p:sp>
          <p:nvSpPr>
            <p:cNvPr id="50" name="弧形 49"/>
            <p:cNvSpPr/>
            <p:nvPr/>
          </p:nvSpPr>
          <p:spPr>
            <a:xfrm rot="19559311">
              <a:off x="2559998" y="1258027"/>
              <a:ext cx="3081334" cy="3489545"/>
            </a:xfrm>
            <a:prstGeom prst="arc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3048395" y="1504869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8720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671825" y="2921169"/>
            <a:ext cx="68483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03.</a:t>
            </a:r>
            <a:r>
              <a:rPr lang="zh-TW" altLang="en-US" sz="6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系統架構與技術</a:t>
            </a:r>
            <a:endParaRPr lang="zh-TW" altLang="en-US" sz="60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 flipH="1">
            <a:off x="10212000" y="3339000"/>
            <a:ext cx="1980000" cy="180000"/>
            <a:chOff x="1105760" y="3302487"/>
            <a:chExt cx="1980000" cy="180000"/>
          </a:xfrm>
        </p:grpSpPr>
        <p:sp>
          <p:nvSpPr>
            <p:cNvPr id="14" name="橢圓 13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0" y="3339000"/>
            <a:ext cx="1980000" cy="180000"/>
            <a:chOff x="1105760" y="3302487"/>
            <a:chExt cx="1980000" cy="180000"/>
          </a:xfrm>
        </p:grpSpPr>
        <p:sp>
          <p:nvSpPr>
            <p:cNvPr id="17" name="橢圓 16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7604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74" y="1515748"/>
            <a:ext cx="11185051" cy="4636732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389523" y="325396"/>
            <a:ext cx="4184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03.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系統架構與技術</a:t>
            </a:r>
            <a:endParaRPr lang="zh-TW" altLang="en-US" sz="36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報告人：李姍珊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7764816" y="4717230"/>
            <a:ext cx="1800000" cy="180041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327344" y="527475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rgbClr val="92D050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摘要相關功能</a:t>
            </a:r>
            <a:endParaRPr lang="zh-TW" altLang="en-US" sz="2800" dirty="0">
              <a:solidFill>
                <a:srgbClr val="92D050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72951" y="5193685"/>
            <a:ext cx="685360" cy="68536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6266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6458722" y="1157468"/>
            <a:ext cx="5409393" cy="5392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89522" y="1157469"/>
            <a:ext cx="5409393" cy="5392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389523" y="325396"/>
            <a:ext cx="876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03.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系統架構與技術 </a:t>
            </a:r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–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情緒與主題標籤定義</a:t>
            </a:r>
            <a:endParaRPr lang="zh-TW" altLang="en-US" sz="36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報告人：李姍珊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pic>
        <p:nvPicPr>
          <p:cNvPr id="9" name="Picture 4" descr="https://lh6.googleusercontent.com/BsvWbI9zrr212CuDjasP1towU48FdWir5yiHzXHyKac0L2J621gYiN8qkJd6qty3CTk5LfO79WW3CsECQXFeDwcMJyl1MVL5hXhJiFeWWqL1JOzC1I4fJTIzfnOtT9jwy57HamOiUzTeT8Mospy36P0OBg=s2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00" b="96150" l="44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90" y="1355495"/>
            <a:ext cx="4648054" cy="464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lh6.googleusercontent.com/kN3sLZwnYOXH0OEGA7OhFn-iSAOMNZDWUPCOM9WjfGXs6VXaLJr4tqYW4cRVzTY_dzJ1-YoF8O5dEL8Ww0nNxc4YBVJABRzL20V6fFwamMfFHhPExfPwtHvmMTvud4OLH2yVsBWySCgbAHJEj9jxt6aWZA=s204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25" b="12395"/>
          <a:stretch/>
        </p:blipFill>
        <p:spPr bwMode="auto">
          <a:xfrm>
            <a:off x="6769721" y="2871723"/>
            <a:ext cx="4787391" cy="19636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7816734" y="6003549"/>
            <a:ext cx="269336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dirty="0" smtClean="0">
                <a:solidFill>
                  <a:srgbClr val="644132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諮商主題</a:t>
            </a:r>
            <a:r>
              <a:rPr lang="en-US" altLang="zh-TW" sz="2000" dirty="0">
                <a:solidFill>
                  <a:srgbClr val="644132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 </a:t>
            </a:r>
            <a:r>
              <a:rPr lang="en-US" altLang="zh-TW" sz="2000" dirty="0" smtClean="0">
                <a:solidFill>
                  <a:srgbClr val="644132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- </a:t>
            </a:r>
            <a:r>
              <a:rPr lang="zh-TW" altLang="en-US" sz="2000" dirty="0" smtClean="0">
                <a:solidFill>
                  <a:srgbClr val="644132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北商心諮組</a:t>
            </a:r>
            <a:endParaRPr lang="zh-TW" altLang="en-US" sz="2000" dirty="0">
              <a:solidFill>
                <a:srgbClr val="644132"/>
              </a:solidFill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495061" y="6003549"/>
            <a:ext cx="319831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dirty="0" smtClean="0">
                <a:solidFill>
                  <a:srgbClr val="644132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情緒輪盤 </a:t>
            </a:r>
            <a:r>
              <a:rPr lang="en-US" altLang="zh-TW" sz="2000" dirty="0" smtClean="0">
                <a:solidFill>
                  <a:srgbClr val="644132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-</a:t>
            </a:r>
            <a:r>
              <a:rPr lang="zh-TW" altLang="en-US" sz="2000" dirty="0" smtClean="0">
                <a:solidFill>
                  <a:srgbClr val="644132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 </a:t>
            </a:r>
            <a:r>
              <a:rPr lang="en-US" altLang="zh-TW" sz="2000" dirty="0" smtClean="0">
                <a:solidFill>
                  <a:srgbClr val="644132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Robert </a:t>
            </a:r>
            <a:r>
              <a:rPr lang="en-US" altLang="zh-TW" sz="2000" dirty="0" err="1" smtClean="0">
                <a:solidFill>
                  <a:srgbClr val="644132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Plutchik</a:t>
            </a:r>
            <a:endParaRPr lang="zh-TW" altLang="en-US" sz="2000" dirty="0">
              <a:solidFill>
                <a:srgbClr val="644132"/>
              </a:solidFill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514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389523" y="325396"/>
            <a:ext cx="7253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03.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系統架構與技術 </a:t>
            </a:r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– </a:t>
            </a:r>
            <a:r>
              <a:rPr lang="en-US" altLang="zh-TW" sz="3600" dirty="0" err="1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OpenAI</a:t>
            </a:r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測試</a:t>
            </a:r>
            <a:endParaRPr lang="zh-TW" altLang="en-US" sz="36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報告人：李姍珊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pic>
        <p:nvPicPr>
          <p:cNvPr id="4" name="Picture 2" descr="https://lh4.googleusercontent.com/OWe-iU3qQSag3P-H8DuABjmOsjE6o2CMHRDE4WAJrDHXRJq7eV67iExdMb8eZ3gDPjcBtUBCtwt6x1aYTLrXSnJIwJ-tmvFY1dJcWmXgpNGKCBBLQzVlGnub1DK3EypdOs1Q8PXC6jADyyJiFUdGJ-uJmA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23" y="1073070"/>
            <a:ext cx="7808372" cy="565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41927" flipH="1">
            <a:off x="8132309" y="1979574"/>
            <a:ext cx="629493" cy="62949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891795" y="2294320"/>
            <a:ext cx="243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學生的煩惱</a:t>
            </a:r>
            <a:endParaRPr lang="zh-TW" altLang="en-US" sz="2800" dirty="0"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41927" flipH="1">
            <a:off x="8327888" y="5315012"/>
            <a:ext cx="629493" cy="62949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9087374" y="5629758"/>
            <a:ext cx="243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摘要結果</a:t>
            </a:r>
            <a:endParaRPr lang="zh-TW" altLang="en-US" sz="2800" dirty="0"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3587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8" descr="https://lh5.googleusercontent.com/Yk8FLF73HLmLhMtQPQ2NPI_vb0ajya--YpaQFHu-uvXwDRq2FbkD_KvNNO5gSn2zHtIpEr_M7WGkwE2njheYwho8om88jxSNpeuRRaGWs5ZemC0dIPCG2rU0fjNjObr1WBEDJh0y_AcPyNh4l0rZF69j_A=s204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02"/>
          <a:stretch/>
        </p:blipFill>
        <p:spPr bwMode="auto">
          <a:xfrm>
            <a:off x="389523" y="3714488"/>
            <a:ext cx="10815184" cy="252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s://lh5.googleusercontent.com/rwWqZrpX0EjXJCXbOmIifRfTnzrvOdoYmSKYfJrojy2Hwjrl34X2RScNUAKpyzZu30Aq4tI375wsReVuBepL5AKgfGXuVoYlurcQrOJPybZ8h8FDj_1BlYPMCnfrOl000dlmeVhVAeg7zJHm2E39ClOkZQ=s204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65"/>
          <a:stretch/>
        </p:blipFill>
        <p:spPr bwMode="auto">
          <a:xfrm>
            <a:off x="389523" y="1246974"/>
            <a:ext cx="10815184" cy="219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389523" y="325396"/>
            <a:ext cx="7253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03.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系統架構與技術 </a:t>
            </a:r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– </a:t>
            </a:r>
            <a:r>
              <a:rPr lang="en-US" altLang="zh-TW" sz="3600" dirty="0" err="1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OpenAI</a:t>
            </a:r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測試</a:t>
            </a:r>
            <a:endParaRPr lang="zh-TW" altLang="en-US" sz="36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報告人：李姍珊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41927" flipH="1">
            <a:off x="7866091" y="1904954"/>
            <a:ext cx="629493" cy="62949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475106" y="2343107"/>
            <a:ext cx="243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情緒標籤結果</a:t>
            </a:r>
            <a:endParaRPr lang="zh-TW" altLang="en-US" sz="2800" dirty="0"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9645" flipH="1">
            <a:off x="8066393" y="4055564"/>
            <a:ext cx="629493" cy="62949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784412" y="3991487"/>
            <a:ext cx="3158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諮商主題標籤</a:t>
            </a:r>
            <a:r>
              <a:rPr lang="zh-TW" altLang="en-US" sz="2800" dirty="0" smtClean="0"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結果</a:t>
            </a:r>
            <a:endParaRPr lang="zh-TW" altLang="en-US" sz="2800" dirty="0"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666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25988" y="2921169"/>
            <a:ext cx="45400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04.</a:t>
            </a:r>
            <a:r>
              <a:rPr lang="zh-TW" altLang="en-US" sz="6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實際訪談</a:t>
            </a:r>
            <a:endParaRPr lang="zh-TW" altLang="en-US" sz="60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 flipH="1">
            <a:off x="10212000" y="3339000"/>
            <a:ext cx="1980000" cy="180000"/>
            <a:chOff x="1105760" y="3302487"/>
            <a:chExt cx="1980000" cy="180000"/>
          </a:xfrm>
        </p:grpSpPr>
        <p:sp>
          <p:nvSpPr>
            <p:cNvPr id="14" name="橢圓 13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0" y="3339000"/>
            <a:ext cx="1980000" cy="180000"/>
            <a:chOff x="1105760" y="3302487"/>
            <a:chExt cx="1980000" cy="180000"/>
          </a:xfrm>
        </p:grpSpPr>
        <p:sp>
          <p:nvSpPr>
            <p:cNvPr id="17" name="橢圓 16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6278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7"/>
          <p:cNvSpPr/>
          <p:nvPr/>
        </p:nvSpPr>
        <p:spPr>
          <a:xfrm>
            <a:off x="11458720" y="1924995"/>
            <a:ext cx="523875" cy="520700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5" name="object 18"/>
          <p:cNvSpPr/>
          <p:nvPr/>
        </p:nvSpPr>
        <p:spPr>
          <a:xfrm rot="19951633">
            <a:off x="9214413" y="33068"/>
            <a:ext cx="1948814" cy="657225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grpSp>
        <p:nvGrpSpPr>
          <p:cNvPr id="42" name="群組 41"/>
          <p:cNvGrpSpPr/>
          <p:nvPr/>
        </p:nvGrpSpPr>
        <p:grpSpPr>
          <a:xfrm>
            <a:off x="889427" y="483492"/>
            <a:ext cx="10325761" cy="5891017"/>
            <a:chOff x="889427" y="576924"/>
            <a:chExt cx="10325761" cy="5891017"/>
          </a:xfrm>
        </p:grpSpPr>
        <p:sp>
          <p:nvSpPr>
            <p:cNvPr id="43" name="文字方塊 42"/>
            <p:cNvSpPr txBox="1"/>
            <p:nvPr/>
          </p:nvSpPr>
          <p:spPr>
            <a:xfrm>
              <a:off x="889427" y="576924"/>
              <a:ext cx="146706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5000" dirty="0" smtClean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目錄</a:t>
              </a:r>
              <a:endParaRPr lang="zh-TW" altLang="en-US" sz="50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grpSp>
          <p:nvGrpSpPr>
            <p:cNvPr id="44" name="群組 43"/>
            <p:cNvGrpSpPr/>
            <p:nvPr/>
          </p:nvGrpSpPr>
          <p:grpSpPr>
            <a:xfrm>
              <a:off x="1016427" y="1712986"/>
              <a:ext cx="10198761" cy="4754955"/>
              <a:chOff x="1016428" y="2368576"/>
              <a:chExt cx="10198761" cy="4754955"/>
            </a:xfrm>
          </p:grpSpPr>
          <p:grpSp>
            <p:nvGrpSpPr>
              <p:cNvPr id="45" name="群組 44"/>
              <p:cNvGrpSpPr/>
              <p:nvPr/>
            </p:nvGrpSpPr>
            <p:grpSpPr>
              <a:xfrm>
                <a:off x="1016428" y="2379080"/>
                <a:ext cx="4989095" cy="1423737"/>
                <a:chOff x="996619" y="2005263"/>
                <a:chExt cx="4989095" cy="1423737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996619" y="2005263"/>
                  <a:ext cx="4989095" cy="1423737"/>
                </a:xfrm>
                <a:prstGeom prst="rect">
                  <a:avLst/>
                </a:prstGeom>
                <a:solidFill>
                  <a:srgbClr val="EDE7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endParaRPr>
                </a:p>
              </p:txBody>
            </p:sp>
            <p:sp>
              <p:nvSpPr>
                <p:cNvPr id="58" name="文字方塊 57"/>
                <p:cNvSpPr txBox="1"/>
                <p:nvPr/>
              </p:nvSpPr>
              <p:spPr>
                <a:xfrm>
                  <a:off x="1217191" y="2397977"/>
                  <a:ext cx="326082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600" dirty="0" smtClean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01.</a:t>
                  </a:r>
                  <a:r>
                    <a:rPr lang="zh-TW" altLang="en-US" sz="3600" dirty="0" smtClean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 </a:t>
                  </a:r>
                  <a:r>
                    <a:rPr lang="zh-TW" altLang="en-US" sz="3600" dirty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背景與動機</a:t>
                  </a:r>
                </a:p>
              </p:txBody>
            </p:sp>
          </p:grpSp>
          <p:grpSp>
            <p:nvGrpSpPr>
              <p:cNvPr id="46" name="群組 45"/>
              <p:cNvGrpSpPr/>
              <p:nvPr/>
            </p:nvGrpSpPr>
            <p:grpSpPr>
              <a:xfrm>
                <a:off x="6226094" y="2368576"/>
                <a:ext cx="4989095" cy="1423737"/>
                <a:chOff x="996619" y="2005263"/>
                <a:chExt cx="4989095" cy="1423737"/>
              </a:xfrm>
            </p:grpSpPr>
            <p:sp>
              <p:nvSpPr>
                <p:cNvPr id="55" name="矩形 54"/>
                <p:cNvSpPr/>
                <p:nvPr/>
              </p:nvSpPr>
              <p:spPr>
                <a:xfrm>
                  <a:off x="996619" y="2005263"/>
                  <a:ext cx="4989095" cy="1423737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endParaRPr>
                </a:p>
              </p:txBody>
            </p:sp>
            <p:sp>
              <p:nvSpPr>
                <p:cNvPr id="56" name="文字方塊 55"/>
                <p:cNvSpPr txBox="1"/>
                <p:nvPr/>
              </p:nvSpPr>
              <p:spPr>
                <a:xfrm>
                  <a:off x="1217191" y="2397977"/>
                  <a:ext cx="279916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600" dirty="0" smtClean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04.</a:t>
                  </a:r>
                  <a:r>
                    <a:rPr lang="zh-TW" altLang="en-US" sz="3600" dirty="0" smtClean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 實際訪談</a:t>
                  </a:r>
                  <a:endParaRPr lang="zh-TW" altLang="en-US" sz="3600" dirty="0">
                    <a:solidFill>
                      <a:srgbClr val="644132"/>
                    </a:solidFill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endParaRPr>
                </a:p>
              </p:txBody>
            </p:sp>
          </p:grpSp>
          <p:grpSp>
            <p:nvGrpSpPr>
              <p:cNvPr id="47" name="群組 46"/>
              <p:cNvGrpSpPr/>
              <p:nvPr/>
            </p:nvGrpSpPr>
            <p:grpSpPr>
              <a:xfrm>
                <a:off x="1016428" y="4040770"/>
                <a:ext cx="10198761" cy="3082761"/>
                <a:chOff x="-4213046" y="2002584"/>
                <a:chExt cx="10198761" cy="3082761"/>
              </a:xfrm>
            </p:grpSpPr>
            <p:sp>
              <p:nvSpPr>
                <p:cNvPr id="51" name="矩形 50"/>
                <p:cNvSpPr/>
                <p:nvPr/>
              </p:nvSpPr>
              <p:spPr>
                <a:xfrm>
                  <a:off x="996620" y="2002584"/>
                  <a:ext cx="4989095" cy="1423737"/>
                </a:xfrm>
                <a:prstGeom prst="rect">
                  <a:avLst/>
                </a:prstGeom>
                <a:solidFill>
                  <a:srgbClr val="EDE7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endParaRPr>
                </a:p>
              </p:txBody>
            </p:sp>
            <p:sp>
              <p:nvSpPr>
                <p:cNvPr id="52" name="文字方塊 51"/>
                <p:cNvSpPr txBox="1"/>
                <p:nvPr/>
              </p:nvSpPr>
              <p:spPr>
                <a:xfrm>
                  <a:off x="1217192" y="2395298"/>
                  <a:ext cx="279916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600" dirty="0" smtClean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05.</a:t>
                  </a:r>
                  <a:r>
                    <a:rPr lang="zh-TW" altLang="en-US" sz="3600" dirty="0" smtClean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 專案分工</a:t>
                  </a:r>
                  <a:endParaRPr lang="zh-TW" altLang="en-US" sz="3600" dirty="0">
                    <a:solidFill>
                      <a:srgbClr val="644132"/>
                    </a:solidFill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endParaRPr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-4213046" y="3661608"/>
                  <a:ext cx="4989095" cy="1423737"/>
                </a:xfrm>
                <a:prstGeom prst="rect">
                  <a:avLst/>
                </a:prstGeom>
                <a:solidFill>
                  <a:srgbClr val="EDE7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endParaRPr>
                </a:p>
              </p:txBody>
            </p:sp>
            <p:sp>
              <p:nvSpPr>
                <p:cNvPr id="54" name="文字方塊 53"/>
                <p:cNvSpPr txBox="1"/>
                <p:nvPr/>
              </p:nvSpPr>
              <p:spPr>
                <a:xfrm>
                  <a:off x="-3992474" y="4054322"/>
                  <a:ext cx="433965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600" dirty="0" smtClean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03.</a:t>
                  </a:r>
                  <a:r>
                    <a:rPr lang="zh-TW" altLang="en-US" sz="3600" dirty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 </a:t>
                  </a:r>
                  <a:r>
                    <a:rPr lang="zh-TW" altLang="en-US" sz="3600" dirty="0" smtClean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系統架構與技術</a:t>
                  </a:r>
                  <a:endParaRPr lang="zh-TW" altLang="en-US" sz="3600" dirty="0">
                    <a:solidFill>
                      <a:srgbClr val="644132"/>
                    </a:solidFill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endParaRPr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996620" y="3661607"/>
                  <a:ext cx="4989095" cy="1423737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endParaRPr>
                </a:p>
              </p:txBody>
            </p:sp>
          </p:grpSp>
          <p:grpSp>
            <p:nvGrpSpPr>
              <p:cNvPr id="48" name="群組 47"/>
              <p:cNvGrpSpPr/>
              <p:nvPr/>
            </p:nvGrpSpPr>
            <p:grpSpPr>
              <a:xfrm>
                <a:off x="1016428" y="4039437"/>
                <a:ext cx="4989095" cy="1423737"/>
                <a:chOff x="1036235" y="2001251"/>
                <a:chExt cx="4989095" cy="1423737"/>
              </a:xfrm>
            </p:grpSpPr>
            <p:sp>
              <p:nvSpPr>
                <p:cNvPr id="49" name="矩形 48"/>
                <p:cNvSpPr/>
                <p:nvPr/>
              </p:nvSpPr>
              <p:spPr>
                <a:xfrm>
                  <a:off x="1036235" y="2001251"/>
                  <a:ext cx="4989095" cy="1423737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endParaRPr>
                </a:p>
              </p:txBody>
            </p:sp>
            <p:sp>
              <p:nvSpPr>
                <p:cNvPr id="50" name="文字方塊 49"/>
                <p:cNvSpPr txBox="1"/>
                <p:nvPr/>
              </p:nvSpPr>
              <p:spPr>
                <a:xfrm>
                  <a:off x="1256807" y="2397977"/>
                  <a:ext cx="279916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600" dirty="0" smtClean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02.</a:t>
                  </a:r>
                  <a:r>
                    <a:rPr lang="zh-TW" altLang="en-US" sz="3600" dirty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 </a:t>
                  </a:r>
                  <a:r>
                    <a:rPr lang="zh-TW" altLang="en-US" sz="3600" dirty="0" smtClean="0">
                      <a:solidFill>
                        <a:srgbClr val="644132"/>
                      </a:solidFill>
                      <a:latin typeface="Gen Jyuu Gothic Medium" panose="020B0402020203020207" pitchFamily="34" charset="-120"/>
                      <a:ea typeface="Gen Jyuu Gothic Medium" panose="020B0402020203020207" pitchFamily="34" charset="-120"/>
                      <a:cs typeface="Gen Jyuu Gothic Medium" panose="020B0402020203020207" pitchFamily="34" charset="-120"/>
                    </a:rPr>
                    <a:t>營運分析</a:t>
                  </a:r>
                  <a:endParaRPr lang="zh-TW" altLang="en-US" sz="3600" dirty="0">
                    <a:solidFill>
                      <a:srgbClr val="644132"/>
                    </a:solidFill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endParaRPr>
                </a:p>
              </p:txBody>
            </p:sp>
          </p:grpSp>
        </p:grpSp>
      </p:grpSp>
      <p:sp>
        <p:nvSpPr>
          <p:cNvPr id="6" name="object 14"/>
          <p:cNvSpPr/>
          <p:nvPr/>
        </p:nvSpPr>
        <p:spPr>
          <a:xfrm rot="9402972">
            <a:off x="726469" y="5998443"/>
            <a:ext cx="735965" cy="955040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446664" y="5339473"/>
            <a:ext cx="2799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06.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未來展望</a:t>
            </a:r>
            <a:endParaRPr lang="zh-TW" altLang="en-US" sz="36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2572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415635" y="1057997"/>
            <a:ext cx="2799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04.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實際訪談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報告人：李冠賢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79" y="2240455"/>
            <a:ext cx="5490197" cy="366046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60025" y="2240457"/>
            <a:ext cx="5509549" cy="3660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endParaRPr lang="zh-TW" altLang="en-US" sz="2800" dirty="0">
              <a:solidFill>
                <a:srgbClr val="273204"/>
              </a:solidFill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686175" y="2951368"/>
            <a:ext cx="3057247" cy="2022332"/>
            <a:chOff x="1686175" y="3075201"/>
            <a:chExt cx="3057247" cy="2022332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82915" y="3075201"/>
              <a:ext cx="463768" cy="463768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1686175" y="3712538"/>
              <a:ext cx="305724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800" dirty="0" smtClean="0">
                  <a:solidFill>
                    <a:schemeClr val="accent6">
                      <a:lumMod val="75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諮商師的</a:t>
              </a:r>
              <a:r>
                <a:rPr lang="zh-TW" altLang="en-US" sz="2800" dirty="0" smtClean="0">
                  <a:solidFill>
                    <a:schemeClr val="accent6">
                      <a:lumMod val="75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擔憂</a:t>
              </a:r>
              <a:endParaRPr lang="en-US" altLang="zh-TW" sz="2800" dirty="0" smtClean="0">
                <a:solidFill>
                  <a:schemeClr val="accent6">
                    <a:lumMod val="7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800" dirty="0" smtClean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ＡＩ在諮商的應用</a:t>
              </a:r>
              <a:endParaRPr lang="zh-TW" altLang="en-US" sz="28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8058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報告人：李冠賢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15635" y="1057997"/>
            <a:ext cx="2799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04.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zh-TW" altLang="en-US" sz="3600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實際訪談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6655993" y="2345214"/>
            <a:ext cx="5100464" cy="3951435"/>
            <a:chOff x="6655993" y="2345214"/>
            <a:chExt cx="5100464" cy="3951435"/>
          </a:xfrm>
        </p:grpSpPr>
        <p:grpSp>
          <p:nvGrpSpPr>
            <p:cNvPr id="8" name="群組 7"/>
            <p:cNvGrpSpPr/>
            <p:nvPr/>
          </p:nvGrpSpPr>
          <p:grpSpPr>
            <a:xfrm>
              <a:off x="6655993" y="2345214"/>
              <a:ext cx="4416019" cy="3741330"/>
              <a:chOff x="6626264" y="2345214"/>
              <a:chExt cx="4416019" cy="3741330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6626264" y="2705214"/>
                <a:ext cx="4416019" cy="3381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800" dirty="0">
                    <a:solidFill>
                      <a:srgbClr val="644132"/>
                    </a:solidFill>
                    <a:latin typeface="Gen Jyuu Gothic Light" panose="020B0103020203020207" pitchFamily="34" charset="-120"/>
                    <a:ea typeface="Gen Jyuu Gothic Light" panose="020B0103020203020207" pitchFamily="34" charset="-120"/>
                    <a:cs typeface="Gen Jyuu Gothic Light" panose="020B0103020203020207" pitchFamily="34" charset="-120"/>
                  </a:rPr>
                  <a:t>取代諮商、治療學生</a:t>
                </a:r>
                <a:endParaRPr lang="zh-TW" altLang="en-US" sz="2800" dirty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endParaRPr>
              </a:p>
            </p:txBody>
          </p:sp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4273" y="2345214"/>
                <a:ext cx="720000" cy="720000"/>
              </a:xfrm>
              <a:prstGeom prst="rect">
                <a:avLst/>
              </a:prstGeom>
            </p:spPr>
          </p:pic>
        </p:grpSp>
        <p:sp>
          <p:nvSpPr>
            <p:cNvPr id="27" name="object 14"/>
            <p:cNvSpPr/>
            <p:nvPr/>
          </p:nvSpPr>
          <p:spPr>
            <a:xfrm rot="6069108">
              <a:off x="10910954" y="5451147"/>
              <a:ext cx="735965" cy="955040"/>
            </a:xfrm>
            <a:custGeom>
              <a:avLst/>
              <a:gdLst/>
              <a:ahLst/>
              <a:cxnLst/>
              <a:rect l="l" t="t" r="r" b="b"/>
              <a:pathLst>
                <a:path w="735965" h="955039">
                  <a:moveTo>
                    <a:pt x="8189" y="377649"/>
                  </a:moveTo>
                  <a:lnTo>
                    <a:pt x="214416" y="619641"/>
                  </a:lnTo>
                  <a:lnTo>
                    <a:pt x="181662" y="578926"/>
                  </a:lnTo>
                  <a:lnTo>
                    <a:pt x="151704" y="536296"/>
                  </a:lnTo>
                  <a:lnTo>
                    <a:pt x="125440" y="491456"/>
                  </a:lnTo>
                  <a:lnTo>
                    <a:pt x="106583" y="449080"/>
                  </a:lnTo>
                  <a:lnTo>
                    <a:pt x="92933" y="404872"/>
                  </a:lnTo>
                  <a:lnTo>
                    <a:pt x="84044" y="359422"/>
                  </a:lnTo>
                  <a:lnTo>
                    <a:pt x="79467" y="313320"/>
                  </a:lnTo>
                  <a:lnTo>
                    <a:pt x="78754" y="267156"/>
                  </a:lnTo>
                  <a:lnTo>
                    <a:pt x="82185" y="222316"/>
                  </a:lnTo>
                  <a:lnTo>
                    <a:pt x="91376" y="177802"/>
                  </a:lnTo>
                  <a:lnTo>
                    <a:pt x="107758" y="136100"/>
                  </a:lnTo>
                  <a:lnTo>
                    <a:pt x="132760" y="99696"/>
                  </a:lnTo>
                  <a:lnTo>
                    <a:pt x="167814" y="71075"/>
                  </a:lnTo>
                  <a:lnTo>
                    <a:pt x="168905" y="70264"/>
                  </a:lnTo>
                  <a:lnTo>
                    <a:pt x="169347" y="69365"/>
                  </a:lnTo>
                  <a:lnTo>
                    <a:pt x="133754" y="675"/>
                  </a:lnTo>
                  <a:lnTo>
                    <a:pt x="132458" y="0"/>
                  </a:lnTo>
                  <a:lnTo>
                    <a:pt x="131468" y="580"/>
                  </a:lnTo>
                  <a:lnTo>
                    <a:pt x="85175" y="37377"/>
                  </a:lnTo>
                  <a:lnTo>
                    <a:pt x="43951" y="89372"/>
                  </a:lnTo>
                  <a:lnTo>
                    <a:pt x="24371" y="130673"/>
                  </a:lnTo>
                  <a:lnTo>
                    <a:pt x="10859" y="174730"/>
                  </a:lnTo>
                  <a:lnTo>
                    <a:pt x="2905" y="220368"/>
                  </a:lnTo>
                  <a:lnTo>
                    <a:pt x="0" y="266412"/>
                  </a:lnTo>
                  <a:lnTo>
                    <a:pt x="1101" y="315514"/>
                  </a:lnTo>
                  <a:lnTo>
                    <a:pt x="5828" y="364531"/>
                  </a:lnTo>
                  <a:lnTo>
                    <a:pt x="8189" y="377649"/>
                  </a:lnTo>
                  <a:close/>
                </a:path>
                <a:path w="735965" h="955039">
                  <a:moveTo>
                    <a:pt x="167802" y="685629"/>
                  </a:moveTo>
                  <a:lnTo>
                    <a:pt x="193381" y="714561"/>
                  </a:lnTo>
                  <a:lnTo>
                    <a:pt x="219796" y="742811"/>
                  </a:lnTo>
                  <a:lnTo>
                    <a:pt x="247105" y="770188"/>
                  </a:lnTo>
                  <a:lnTo>
                    <a:pt x="275368" y="796499"/>
                  </a:lnTo>
                  <a:lnTo>
                    <a:pt x="313981" y="828956"/>
                  </a:lnTo>
                  <a:lnTo>
                    <a:pt x="354706" y="858884"/>
                  </a:lnTo>
                  <a:lnTo>
                    <a:pt x="397456" y="885774"/>
                  </a:lnTo>
                  <a:lnTo>
                    <a:pt x="442143" y="909122"/>
                  </a:lnTo>
                  <a:lnTo>
                    <a:pt x="488681" y="928419"/>
                  </a:lnTo>
                  <a:lnTo>
                    <a:pt x="536629" y="942853"/>
                  </a:lnTo>
                  <a:lnTo>
                    <a:pt x="585597" y="951815"/>
                  </a:lnTo>
                  <a:lnTo>
                    <a:pt x="635066" y="954930"/>
                  </a:lnTo>
                  <a:lnTo>
                    <a:pt x="684520" y="951820"/>
                  </a:lnTo>
                  <a:lnTo>
                    <a:pt x="733441" y="942108"/>
                  </a:lnTo>
                  <a:lnTo>
                    <a:pt x="734495" y="941822"/>
                  </a:lnTo>
                  <a:lnTo>
                    <a:pt x="735358" y="940875"/>
                  </a:lnTo>
                  <a:lnTo>
                    <a:pt x="719176" y="865361"/>
                  </a:lnTo>
                  <a:lnTo>
                    <a:pt x="718079" y="864390"/>
                  </a:lnTo>
                  <a:lnTo>
                    <a:pt x="710632" y="866337"/>
                  </a:lnTo>
                  <a:lnTo>
                    <a:pt x="704256" y="867859"/>
                  </a:lnTo>
                  <a:lnTo>
                    <a:pt x="697848" y="869249"/>
                  </a:lnTo>
                  <a:lnTo>
                    <a:pt x="691409" y="870499"/>
                  </a:lnTo>
                  <a:lnTo>
                    <a:pt x="639003" y="875499"/>
                  </a:lnTo>
                  <a:lnTo>
                    <a:pt x="586530" y="872082"/>
                  </a:lnTo>
                  <a:lnTo>
                    <a:pt x="534912" y="861125"/>
                  </a:lnTo>
                  <a:lnTo>
                    <a:pt x="485070" y="843507"/>
                  </a:lnTo>
                  <a:lnTo>
                    <a:pt x="440194" y="821414"/>
                  </a:lnTo>
                  <a:lnTo>
                    <a:pt x="397886" y="794896"/>
                  </a:lnTo>
                  <a:lnTo>
                    <a:pt x="357979" y="764727"/>
                  </a:lnTo>
                  <a:lnTo>
                    <a:pt x="320306" y="731677"/>
                  </a:lnTo>
                  <a:lnTo>
                    <a:pt x="284703" y="696517"/>
                  </a:lnTo>
                  <a:lnTo>
                    <a:pt x="249063" y="658739"/>
                  </a:lnTo>
                  <a:lnTo>
                    <a:pt x="214416" y="619641"/>
                  </a:lnTo>
                  <a:lnTo>
                    <a:pt x="8189" y="377649"/>
                  </a:lnTo>
                  <a:lnTo>
                    <a:pt x="14549" y="412975"/>
                  </a:lnTo>
                  <a:lnTo>
                    <a:pt x="27630" y="460358"/>
                  </a:lnTo>
                  <a:lnTo>
                    <a:pt x="45441" y="506191"/>
                  </a:lnTo>
                  <a:lnTo>
                    <a:pt x="68346" y="549984"/>
                  </a:lnTo>
                  <a:lnTo>
                    <a:pt x="90921" y="585505"/>
                  </a:lnTo>
                  <a:lnTo>
                    <a:pt x="115170" y="619919"/>
                  </a:lnTo>
                  <a:lnTo>
                    <a:pt x="140871" y="653277"/>
                  </a:lnTo>
                  <a:lnTo>
                    <a:pt x="167802" y="685629"/>
                  </a:lnTo>
                  <a:close/>
                </a:path>
              </a:pathLst>
            </a:custGeom>
            <a:solidFill>
              <a:srgbClr val="FFA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862453" y="2022686"/>
            <a:ext cx="4673553" cy="4063858"/>
            <a:chOff x="862453" y="2022686"/>
            <a:chExt cx="4673553" cy="4063858"/>
          </a:xfrm>
        </p:grpSpPr>
        <p:grpSp>
          <p:nvGrpSpPr>
            <p:cNvPr id="9" name="群組 8"/>
            <p:cNvGrpSpPr/>
            <p:nvPr/>
          </p:nvGrpSpPr>
          <p:grpSpPr>
            <a:xfrm>
              <a:off x="1119987" y="2022686"/>
              <a:ext cx="4416019" cy="4063858"/>
              <a:chOff x="893400" y="2022686"/>
              <a:chExt cx="4416019" cy="4063858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893400" y="2705214"/>
                <a:ext cx="4416019" cy="3381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800" dirty="0" smtClean="0">
                    <a:solidFill>
                      <a:srgbClr val="644132"/>
                    </a:solidFill>
                    <a:latin typeface="Gen Jyuu Gothic Light" panose="020B0103020203020207" pitchFamily="34" charset="-120"/>
                    <a:ea typeface="Gen Jyuu Gothic Light" panose="020B0103020203020207" pitchFamily="34" charset="-120"/>
                    <a:cs typeface="Gen Jyuu Gothic Light" panose="020B0103020203020207" pitchFamily="34" charset="-120"/>
                  </a:rPr>
                  <a:t>輔助作用</a:t>
                </a:r>
                <a:endParaRPr lang="zh-TW" altLang="en-US" sz="2800" dirty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endParaRPr>
              </a:p>
            </p:txBody>
          </p:sp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4557" y="2022686"/>
                <a:ext cx="1253704" cy="1253704"/>
              </a:xfrm>
              <a:prstGeom prst="rect">
                <a:avLst/>
              </a:prstGeom>
            </p:spPr>
          </p:pic>
        </p:grpSp>
        <p:sp>
          <p:nvSpPr>
            <p:cNvPr id="25" name="object 17"/>
            <p:cNvSpPr/>
            <p:nvPr/>
          </p:nvSpPr>
          <p:spPr>
            <a:xfrm>
              <a:off x="862453" y="5190401"/>
              <a:ext cx="355857" cy="353700"/>
            </a:xfrm>
            <a:custGeom>
              <a:avLst/>
              <a:gdLst/>
              <a:ahLst/>
              <a:cxnLst/>
              <a:rect l="l" t="t" r="r" b="b"/>
              <a:pathLst>
                <a:path w="523875" h="520700">
                  <a:moveTo>
                    <a:pt x="298494" y="520632"/>
                  </a:moveTo>
                  <a:lnTo>
                    <a:pt x="297039" y="519856"/>
                  </a:lnTo>
                  <a:lnTo>
                    <a:pt x="296432" y="517631"/>
                  </a:lnTo>
                  <a:lnTo>
                    <a:pt x="294199" y="511357"/>
                  </a:lnTo>
                  <a:lnTo>
                    <a:pt x="292879" y="504587"/>
                  </a:lnTo>
                  <a:lnTo>
                    <a:pt x="253240" y="359077"/>
                  </a:lnTo>
                  <a:lnTo>
                    <a:pt x="172672" y="506927"/>
                  </a:lnTo>
                  <a:lnTo>
                    <a:pt x="170965" y="507340"/>
                  </a:lnTo>
                  <a:lnTo>
                    <a:pt x="105073" y="467816"/>
                  </a:lnTo>
                  <a:lnTo>
                    <a:pt x="104654" y="466222"/>
                  </a:lnTo>
                  <a:lnTo>
                    <a:pt x="105793" y="464231"/>
                  </a:lnTo>
                  <a:lnTo>
                    <a:pt x="108664" y="458219"/>
                  </a:lnTo>
                  <a:lnTo>
                    <a:pt x="112502" y="452498"/>
                  </a:lnTo>
                  <a:lnTo>
                    <a:pt x="193225" y="311329"/>
                  </a:lnTo>
                  <a:lnTo>
                    <a:pt x="15473" y="349090"/>
                  </a:lnTo>
                  <a:lnTo>
                    <a:pt x="14995" y="349040"/>
                  </a:lnTo>
                  <a:lnTo>
                    <a:pt x="13906" y="349129"/>
                  </a:lnTo>
                  <a:lnTo>
                    <a:pt x="12831" y="348622"/>
                  </a:lnTo>
                  <a:lnTo>
                    <a:pt x="0" y="283666"/>
                  </a:lnTo>
                  <a:lnTo>
                    <a:pt x="638" y="282144"/>
                  </a:lnTo>
                  <a:lnTo>
                    <a:pt x="2931" y="281608"/>
                  </a:lnTo>
                  <a:lnTo>
                    <a:pt x="9234" y="279545"/>
                  </a:lnTo>
                  <a:lnTo>
                    <a:pt x="16099" y="278527"/>
                  </a:lnTo>
                  <a:lnTo>
                    <a:pt x="173113" y="241794"/>
                  </a:lnTo>
                  <a:lnTo>
                    <a:pt x="26224" y="146378"/>
                  </a:lnTo>
                  <a:lnTo>
                    <a:pt x="25883" y="145957"/>
                  </a:lnTo>
                  <a:lnTo>
                    <a:pt x="25124" y="145235"/>
                  </a:lnTo>
                  <a:lnTo>
                    <a:pt x="24790" y="144145"/>
                  </a:lnTo>
                  <a:lnTo>
                    <a:pt x="61628" y="89172"/>
                  </a:lnTo>
                  <a:lnTo>
                    <a:pt x="63169" y="88610"/>
                  </a:lnTo>
                  <a:lnTo>
                    <a:pt x="65160" y="89846"/>
                  </a:lnTo>
                  <a:lnTo>
                    <a:pt x="71073" y="92858"/>
                  </a:lnTo>
                  <a:lnTo>
                    <a:pt x="76647" y="96977"/>
                  </a:lnTo>
                  <a:lnTo>
                    <a:pt x="203251" y="175575"/>
                  </a:lnTo>
                  <a:lnTo>
                    <a:pt x="160517" y="18703"/>
                  </a:lnTo>
                  <a:lnTo>
                    <a:pt x="160616" y="18170"/>
                  </a:lnTo>
                  <a:lnTo>
                    <a:pt x="161047" y="16998"/>
                  </a:lnTo>
                  <a:lnTo>
                    <a:pt x="161558" y="16390"/>
                  </a:lnTo>
                  <a:lnTo>
                    <a:pt x="225308" y="0"/>
                  </a:lnTo>
                  <a:lnTo>
                    <a:pt x="226717" y="805"/>
                  </a:lnTo>
                  <a:lnTo>
                    <a:pt x="227366" y="3010"/>
                  </a:lnTo>
                  <a:lnTo>
                    <a:pt x="229691" y="9252"/>
                  </a:lnTo>
                  <a:lnTo>
                    <a:pt x="231179" y="15953"/>
                  </a:lnTo>
                  <a:lnTo>
                    <a:pt x="275699" y="167095"/>
                  </a:lnTo>
                  <a:lnTo>
                    <a:pt x="362523" y="15255"/>
                  </a:lnTo>
                  <a:lnTo>
                    <a:pt x="363039" y="14919"/>
                  </a:lnTo>
                  <a:lnTo>
                    <a:pt x="364506" y="14569"/>
                  </a:lnTo>
                  <a:lnTo>
                    <a:pt x="365091" y="14608"/>
                  </a:lnTo>
                  <a:lnTo>
                    <a:pt x="421543" y="47968"/>
                  </a:lnTo>
                  <a:lnTo>
                    <a:pt x="421908" y="49550"/>
                  </a:lnTo>
                  <a:lnTo>
                    <a:pt x="420815" y="51558"/>
                  </a:lnTo>
                  <a:lnTo>
                    <a:pt x="418032" y="57613"/>
                  </a:lnTo>
                  <a:lnTo>
                    <a:pt x="414360" y="63403"/>
                  </a:lnTo>
                  <a:lnTo>
                    <a:pt x="338196" y="203172"/>
                  </a:lnTo>
                  <a:lnTo>
                    <a:pt x="507805" y="163492"/>
                  </a:lnTo>
                  <a:lnTo>
                    <a:pt x="509450" y="164187"/>
                  </a:lnTo>
                  <a:lnTo>
                    <a:pt x="523844" y="239653"/>
                  </a:lnTo>
                  <a:lnTo>
                    <a:pt x="523231" y="241226"/>
                  </a:lnTo>
                  <a:lnTo>
                    <a:pt x="521784" y="241533"/>
                  </a:lnTo>
                  <a:lnTo>
                    <a:pt x="520922" y="241717"/>
                  </a:lnTo>
                  <a:lnTo>
                    <a:pt x="514593" y="243686"/>
                  </a:lnTo>
                  <a:lnTo>
                    <a:pt x="507666" y="244533"/>
                  </a:lnTo>
                  <a:lnTo>
                    <a:pt x="363619" y="275132"/>
                  </a:lnTo>
                  <a:lnTo>
                    <a:pt x="505696" y="363335"/>
                  </a:lnTo>
                  <a:lnTo>
                    <a:pt x="506302" y="365003"/>
                  </a:lnTo>
                  <a:lnTo>
                    <a:pt x="463116" y="428545"/>
                  </a:lnTo>
                  <a:lnTo>
                    <a:pt x="461558" y="429161"/>
                  </a:lnTo>
                  <a:lnTo>
                    <a:pt x="459587" y="427880"/>
                  </a:lnTo>
                  <a:lnTo>
                    <a:pt x="453722" y="424784"/>
                  </a:lnTo>
                  <a:lnTo>
                    <a:pt x="448226" y="420501"/>
                  </a:lnTo>
                  <a:lnTo>
                    <a:pt x="327182" y="341873"/>
                  </a:lnTo>
                  <a:lnTo>
                    <a:pt x="373894" y="500455"/>
                  </a:lnTo>
                  <a:lnTo>
                    <a:pt x="373035" y="501987"/>
                  </a:lnTo>
                  <a:lnTo>
                    <a:pt x="298494" y="520632"/>
                  </a:lnTo>
                  <a:close/>
                </a:path>
              </a:pathLst>
            </a:custGeom>
            <a:solidFill>
              <a:srgbClr val="FFA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9807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25988" y="2921169"/>
            <a:ext cx="45400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05.</a:t>
            </a:r>
            <a:r>
              <a:rPr lang="zh-TW" altLang="en-US" sz="6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專案分工</a:t>
            </a:r>
            <a:endParaRPr lang="zh-TW" altLang="en-US" sz="60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 flipH="1">
            <a:off x="10212000" y="3339000"/>
            <a:ext cx="1980000" cy="180000"/>
            <a:chOff x="1105760" y="3302487"/>
            <a:chExt cx="1980000" cy="180000"/>
          </a:xfrm>
        </p:grpSpPr>
        <p:sp>
          <p:nvSpPr>
            <p:cNvPr id="14" name="橢圓 13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0" y="3339000"/>
            <a:ext cx="1980000" cy="180000"/>
            <a:chOff x="1105760" y="3302487"/>
            <a:chExt cx="1980000" cy="180000"/>
          </a:xfrm>
        </p:grpSpPr>
        <p:sp>
          <p:nvSpPr>
            <p:cNvPr id="17" name="橢圓 16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485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389523" y="325396"/>
            <a:ext cx="2799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05.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專案分工</a:t>
            </a:r>
            <a:endParaRPr lang="zh-TW" altLang="en-US" sz="36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報告人：簡彣倞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71727"/>
            <a:ext cx="10058400" cy="391794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1582173" y="4159045"/>
            <a:ext cx="1338828" cy="2464044"/>
            <a:chOff x="1582173" y="4159045"/>
            <a:chExt cx="1338828" cy="2464044"/>
          </a:xfrm>
        </p:grpSpPr>
        <p:cxnSp>
          <p:nvCxnSpPr>
            <p:cNvPr id="12" name="直線單箭頭接點 11"/>
            <p:cNvCxnSpPr/>
            <p:nvPr/>
          </p:nvCxnSpPr>
          <p:spPr>
            <a:xfrm flipH="1">
              <a:off x="2251587" y="4159045"/>
              <a:ext cx="0" cy="1986116"/>
            </a:xfrm>
            <a:prstGeom prst="straightConnector1">
              <a:avLst/>
            </a:prstGeom>
            <a:ln>
              <a:solidFill>
                <a:srgbClr val="6441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1582173" y="625375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資料表設計</a:t>
              </a:r>
              <a:endParaRPr lang="zh-TW" altLang="en-US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208181" y="4159045"/>
            <a:ext cx="1338828" cy="1746289"/>
            <a:chOff x="1208181" y="4159045"/>
            <a:chExt cx="1338828" cy="1746289"/>
          </a:xfrm>
        </p:grpSpPr>
        <p:cxnSp>
          <p:nvCxnSpPr>
            <p:cNvPr id="8" name="直線單箭頭接點 7"/>
            <p:cNvCxnSpPr/>
            <p:nvPr/>
          </p:nvCxnSpPr>
          <p:spPr>
            <a:xfrm>
              <a:off x="1877595" y="4159045"/>
              <a:ext cx="0" cy="1268361"/>
            </a:xfrm>
            <a:prstGeom prst="straightConnector1">
              <a:avLst/>
            </a:prstGeom>
            <a:ln>
              <a:solidFill>
                <a:srgbClr val="6441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/>
            <p:cNvSpPr txBox="1"/>
            <p:nvPr/>
          </p:nvSpPr>
          <p:spPr>
            <a:xfrm>
              <a:off x="1208181" y="5536002"/>
              <a:ext cx="13388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網站導覽圖</a:t>
              </a:r>
              <a:endParaRPr lang="zh-TW" altLang="en-US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2625579" y="4194520"/>
            <a:ext cx="1008609" cy="2004939"/>
            <a:chOff x="3216422" y="4194520"/>
            <a:chExt cx="1008609" cy="2004939"/>
          </a:xfrm>
        </p:grpSpPr>
        <p:cxnSp>
          <p:nvCxnSpPr>
            <p:cNvPr id="15" name="直線單箭頭接點 14"/>
            <p:cNvCxnSpPr/>
            <p:nvPr/>
          </p:nvCxnSpPr>
          <p:spPr>
            <a:xfrm flipH="1">
              <a:off x="3720726" y="4194520"/>
              <a:ext cx="1" cy="1526148"/>
            </a:xfrm>
            <a:prstGeom prst="straightConnector1">
              <a:avLst/>
            </a:prstGeom>
            <a:ln>
              <a:solidFill>
                <a:srgbClr val="6441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3216422" y="5830127"/>
              <a:ext cx="100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API</a:t>
              </a:r>
              <a:r>
                <a:rPr lang="zh-TW" altLang="en-US" dirty="0" smtClean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設計</a:t>
              </a:r>
              <a:endParaRPr lang="zh-TW" altLang="en-US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6178625" y="4156069"/>
            <a:ext cx="1569660" cy="1989092"/>
            <a:chOff x="2935896" y="4194520"/>
            <a:chExt cx="1569660" cy="1989092"/>
          </a:xfrm>
        </p:grpSpPr>
        <p:cxnSp>
          <p:nvCxnSpPr>
            <p:cNvPr id="24" name="直線單箭頭接點 23"/>
            <p:cNvCxnSpPr/>
            <p:nvPr/>
          </p:nvCxnSpPr>
          <p:spPr>
            <a:xfrm flipH="1">
              <a:off x="3720726" y="4194520"/>
              <a:ext cx="1" cy="1526148"/>
            </a:xfrm>
            <a:prstGeom prst="straightConnector1">
              <a:avLst/>
            </a:prstGeom>
            <a:ln>
              <a:solidFill>
                <a:srgbClr val="6441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2935896" y="581428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一評文件撰寫</a:t>
              </a:r>
              <a:endParaRPr lang="zh-TW" altLang="en-US" dirty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2616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25988" y="2921169"/>
            <a:ext cx="45400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06.</a:t>
            </a:r>
            <a:r>
              <a:rPr lang="zh-TW" altLang="en-US" sz="6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未來展望</a:t>
            </a:r>
            <a:endParaRPr lang="zh-TW" altLang="en-US" sz="60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 flipH="1">
            <a:off x="10212000" y="3339000"/>
            <a:ext cx="1980000" cy="180000"/>
            <a:chOff x="1105760" y="3302487"/>
            <a:chExt cx="1980000" cy="180000"/>
          </a:xfrm>
        </p:grpSpPr>
        <p:sp>
          <p:nvSpPr>
            <p:cNvPr id="14" name="橢圓 13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0" y="3339000"/>
            <a:ext cx="1980000" cy="180000"/>
            <a:chOff x="1105760" y="3302487"/>
            <a:chExt cx="1980000" cy="180000"/>
          </a:xfrm>
        </p:grpSpPr>
        <p:sp>
          <p:nvSpPr>
            <p:cNvPr id="17" name="橢圓 16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9703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rgbClr val="64413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57003" y="112619"/>
            <a:ext cx="11877994" cy="6632762"/>
          </a:xfrm>
          <a:prstGeom prst="rect">
            <a:avLst/>
          </a:prstGeom>
          <a:solidFill>
            <a:schemeClr val="bg1"/>
          </a:solidFill>
          <a:ln w="9525">
            <a:solidFill>
              <a:srgbClr val="6441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389523" y="325396"/>
            <a:ext cx="2799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06.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未來展望</a:t>
            </a:r>
            <a:endParaRPr lang="zh-TW" altLang="en-US" sz="36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報告人：簡彣倞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25</a:t>
            </a:fld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1430724" y="1314193"/>
            <a:ext cx="4483510" cy="2361943"/>
            <a:chOff x="491613" y="1796505"/>
            <a:chExt cx="4483510" cy="2361943"/>
          </a:xfrm>
        </p:grpSpPr>
        <p:sp>
          <p:nvSpPr>
            <p:cNvPr id="4" name="矩形 3"/>
            <p:cNvSpPr/>
            <p:nvPr/>
          </p:nvSpPr>
          <p:spPr>
            <a:xfrm>
              <a:off x="491613" y="3320846"/>
              <a:ext cx="4483510" cy="8376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sz="2800" dirty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實際運用</a:t>
              </a:r>
              <a:r>
                <a:rPr lang="zh-TW" altLang="en-US" sz="2800" dirty="0" smtClean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於諮商</a:t>
              </a:r>
              <a:r>
                <a:rPr lang="zh-TW" altLang="en-US" sz="2800" dirty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相關場</a:t>
              </a:r>
              <a:r>
                <a:rPr lang="zh-TW" altLang="en-US" sz="2800" dirty="0" smtClean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域</a:t>
              </a:r>
              <a:endParaRPr lang="zh-TW" altLang="en-US" sz="2800" dirty="0">
                <a:solidFill>
                  <a:srgbClr val="644132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197" y="1796505"/>
              <a:ext cx="1524341" cy="1524341"/>
            </a:xfrm>
            <a:prstGeom prst="rect">
              <a:avLst/>
            </a:prstGeom>
          </p:spPr>
        </p:pic>
      </p:grpSp>
      <p:grpSp>
        <p:nvGrpSpPr>
          <p:cNvPr id="13" name="群組 12"/>
          <p:cNvGrpSpPr/>
          <p:nvPr/>
        </p:nvGrpSpPr>
        <p:grpSpPr>
          <a:xfrm>
            <a:off x="7344957" y="1315734"/>
            <a:ext cx="3416320" cy="2360402"/>
            <a:chOff x="5661607" y="1896368"/>
            <a:chExt cx="3416320" cy="2360402"/>
          </a:xfrm>
        </p:grpSpPr>
        <p:sp>
          <p:nvSpPr>
            <p:cNvPr id="7" name="矩形 6"/>
            <p:cNvSpPr/>
            <p:nvPr/>
          </p:nvSpPr>
          <p:spPr>
            <a:xfrm>
              <a:off x="5661607" y="3419168"/>
              <a:ext cx="3416320" cy="8376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TW" altLang="en-US" sz="2800" dirty="0" smtClean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整合諮商組預約功能</a:t>
              </a:r>
              <a:endParaRPr lang="zh-TW" altLang="en-US" sz="2800" dirty="0">
                <a:solidFill>
                  <a:srgbClr val="644132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</p:txBody>
        </p: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367" y="1896368"/>
              <a:ext cx="1522800" cy="1522800"/>
            </a:xfrm>
            <a:prstGeom prst="rect">
              <a:avLst/>
            </a:prstGeom>
          </p:spPr>
        </p:pic>
      </p:grpSp>
      <p:grpSp>
        <p:nvGrpSpPr>
          <p:cNvPr id="15" name="群組 14"/>
          <p:cNvGrpSpPr/>
          <p:nvPr/>
        </p:nvGrpSpPr>
        <p:grpSpPr>
          <a:xfrm>
            <a:off x="4065968" y="3994408"/>
            <a:ext cx="4060065" cy="2361942"/>
            <a:chOff x="7748476" y="1894827"/>
            <a:chExt cx="4060065" cy="2361942"/>
          </a:xfrm>
        </p:grpSpPr>
        <p:sp>
          <p:nvSpPr>
            <p:cNvPr id="5" name="矩形 4"/>
            <p:cNvSpPr/>
            <p:nvPr/>
          </p:nvSpPr>
          <p:spPr>
            <a:xfrm>
              <a:off x="7748476" y="3419167"/>
              <a:ext cx="4060065" cy="8376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TW" sz="2800" b="1" dirty="0" smtClean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Fine-tune </a:t>
              </a:r>
              <a:r>
                <a:rPr lang="en-US" altLang="zh-TW" sz="2800" b="1" dirty="0" err="1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OpenAI</a:t>
              </a:r>
              <a:r>
                <a:rPr lang="en-US" altLang="zh-TW" sz="2800" b="1" dirty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 </a:t>
              </a:r>
              <a:r>
                <a:rPr lang="zh-TW" altLang="en-US" sz="2800" b="1" dirty="0">
                  <a:solidFill>
                    <a:srgbClr val="644132"/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模組</a:t>
              </a:r>
              <a:endParaRPr lang="zh-TW" altLang="en-US" sz="2800" b="1" dirty="0">
                <a:solidFill>
                  <a:srgbClr val="644132"/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</p:txBody>
        </p: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7519" y="1894827"/>
              <a:ext cx="1501980" cy="152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6636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7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30645" y="2065005"/>
            <a:ext cx="2130711" cy="2727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6000" dirty="0" smtClean="0">
                <a:solidFill>
                  <a:schemeClr val="accent6">
                    <a:lumMod val="7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Q</a:t>
            </a:r>
            <a:r>
              <a:rPr lang="zh-TW" altLang="en-US" sz="6000" dirty="0" smtClean="0">
                <a:solidFill>
                  <a:schemeClr val="accent6">
                    <a:lumMod val="7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en-US" altLang="zh-TW" sz="6000" dirty="0" smtClean="0">
                <a:solidFill>
                  <a:schemeClr val="accent6">
                    <a:lumMod val="7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&amp;</a:t>
            </a:r>
            <a:r>
              <a:rPr lang="zh-TW" altLang="en-US" sz="6000" dirty="0" smtClean="0">
                <a:solidFill>
                  <a:schemeClr val="accent6">
                    <a:lumMod val="7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en-US" altLang="zh-TW" sz="6000" dirty="0" smtClean="0">
                <a:solidFill>
                  <a:schemeClr val="accent6">
                    <a:lumMod val="7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A</a:t>
            </a:r>
          </a:p>
          <a:p>
            <a:pPr algn="ctr">
              <a:lnSpc>
                <a:spcPct val="150000"/>
              </a:lnSpc>
            </a:pPr>
            <a:r>
              <a:rPr lang="en-US" altLang="zh-TW" sz="6000" dirty="0" smtClean="0">
                <a:solidFill>
                  <a:schemeClr val="accent6">
                    <a:lumMod val="7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Time</a:t>
            </a:r>
            <a:endParaRPr lang="zh-TW" altLang="en-US" sz="6000" dirty="0">
              <a:solidFill>
                <a:schemeClr val="accent6">
                  <a:lumMod val="75000"/>
                </a:schemeClr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5" name="object 18"/>
          <p:cNvSpPr/>
          <p:nvPr/>
        </p:nvSpPr>
        <p:spPr>
          <a:xfrm rot="7527468">
            <a:off x="9806688" y="5554959"/>
            <a:ext cx="1125657" cy="379620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7"/>
          <p:cNvSpPr/>
          <p:nvPr/>
        </p:nvSpPr>
        <p:spPr>
          <a:xfrm>
            <a:off x="8341613" y="931258"/>
            <a:ext cx="383720" cy="381394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4"/>
          <p:cNvSpPr/>
          <p:nvPr/>
        </p:nvSpPr>
        <p:spPr>
          <a:xfrm rot="21184055">
            <a:off x="2458043" y="4396297"/>
            <a:ext cx="576315" cy="747867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1724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441267" y="2921169"/>
            <a:ext cx="53094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01.</a:t>
            </a:r>
            <a:r>
              <a:rPr lang="zh-TW" altLang="en-US" sz="6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背景與動機</a:t>
            </a:r>
            <a:endParaRPr lang="zh-TW" altLang="en-US" sz="60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 flipH="1">
            <a:off x="10212000" y="3339000"/>
            <a:ext cx="1980000" cy="180000"/>
            <a:chOff x="1105760" y="3302487"/>
            <a:chExt cx="1980000" cy="180000"/>
          </a:xfrm>
        </p:grpSpPr>
        <p:sp>
          <p:nvSpPr>
            <p:cNvPr id="14" name="橢圓 13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0" y="3339000"/>
            <a:ext cx="1980000" cy="180000"/>
            <a:chOff x="1105760" y="3302487"/>
            <a:chExt cx="1980000" cy="180000"/>
          </a:xfrm>
        </p:grpSpPr>
        <p:sp>
          <p:nvSpPr>
            <p:cNvPr id="17" name="橢圓 16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1088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811524" y="1869709"/>
            <a:ext cx="6568953" cy="3785662"/>
            <a:chOff x="1048116" y="1869709"/>
            <a:chExt cx="6568953" cy="3785662"/>
          </a:xfrm>
        </p:grpSpPr>
        <p:grpSp>
          <p:nvGrpSpPr>
            <p:cNvPr id="6" name="群組 5"/>
            <p:cNvGrpSpPr/>
            <p:nvPr/>
          </p:nvGrpSpPr>
          <p:grpSpPr>
            <a:xfrm>
              <a:off x="1048116" y="1869709"/>
              <a:ext cx="3042138" cy="3785662"/>
              <a:chOff x="1076883" y="1661465"/>
              <a:chExt cx="3042138" cy="3785662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1076883" y="2809363"/>
                <a:ext cx="3042138" cy="2637764"/>
              </a:xfrm>
              <a:prstGeom prst="rect">
                <a:avLst/>
              </a:prstGeom>
              <a:solidFill>
                <a:srgbClr val="EDE7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800" dirty="0" smtClean="0">
                    <a:solidFill>
                      <a:srgbClr val="644132"/>
                    </a:solidFill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rPr>
                  <a:t>學生</a:t>
                </a:r>
                <a:endParaRPr lang="en-US" altLang="zh-TW" sz="2800" dirty="0" smtClean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sz="2800" dirty="0">
                    <a:solidFill>
                      <a:srgbClr val="644132"/>
                    </a:solidFill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rPr>
                  <a:t>心理健康</a:t>
                </a:r>
              </a:p>
            </p:txBody>
          </p:sp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4204" y="1661465"/>
                <a:ext cx="1447495" cy="1447495"/>
              </a:xfrm>
              <a:prstGeom prst="rect">
                <a:avLst/>
              </a:prstGeom>
            </p:spPr>
          </p:pic>
        </p:grpSp>
        <p:grpSp>
          <p:nvGrpSpPr>
            <p:cNvPr id="7" name="群組 6"/>
            <p:cNvGrpSpPr/>
            <p:nvPr/>
          </p:nvGrpSpPr>
          <p:grpSpPr>
            <a:xfrm>
              <a:off x="4574931" y="1869709"/>
              <a:ext cx="3042138" cy="3785662"/>
              <a:chOff x="4868879" y="1661465"/>
              <a:chExt cx="3042138" cy="3785662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4868879" y="2809363"/>
                <a:ext cx="3042138" cy="2637764"/>
              </a:xfrm>
              <a:prstGeom prst="rect">
                <a:avLst/>
              </a:prstGeom>
              <a:solidFill>
                <a:srgbClr val="EDE7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800" dirty="0">
                    <a:solidFill>
                      <a:srgbClr val="644132"/>
                    </a:solidFill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rPr>
                  <a:t>諮商師</a:t>
                </a:r>
                <a:endParaRPr lang="en-US" altLang="zh-TW" sz="2800" dirty="0" smtClean="0">
                  <a:solidFill>
                    <a:srgbClr val="644132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sz="2800" dirty="0">
                    <a:solidFill>
                      <a:srgbClr val="644132"/>
                    </a:solidFill>
                    <a:latin typeface="Gen Jyuu Gothic Medium" panose="020B0402020203020207" pitchFamily="34" charset="-120"/>
                    <a:ea typeface="Gen Jyuu Gothic Medium" panose="020B0402020203020207" pitchFamily="34" charset="-120"/>
                    <a:cs typeface="Gen Jyuu Gothic Medium" panose="020B0402020203020207" pitchFamily="34" charset="-120"/>
                  </a:rPr>
                  <a:t>業務繁多</a:t>
                </a:r>
              </a:p>
            </p:txBody>
          </p:sp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6348" y="1661465"/>
                <a:ext cx="1447200" cy="1447200"/>
              </a:xfrm>
              <a:prstGeom prst="rect">
                <a:avLst/>
              </a:prstGeom>
            </p:spPr>
          </p:pic>
        </p:grpSp>
      </p:grpSp>
      <p:sp>
        <p:nvSpPr>
          <p:cNvPr id="9" name="文字方塊 8"/>
          <p:cNvSpPr txBox="1"/>
          <p:nvPr/>
        </p:nvSpPr>
        <p:spPr>
          <a:xfrm>
            <a:off x="389523" y="325396"/>
            <a:ext cx="3260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01.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背景與動機</a:t>
            </a:r>
            <a:endParaRPr lang="zh-TW" altLang="en-US" sz="36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30" name="object 18"/>
          <p:cNvSpPr/>
          <p:nvPr/>
        </p:nvSpPr>
        <p:spPr>
          <a:xfrm>
            <a:off x="7412534" y="5478866"/>
            <a:ext cx="1125657" cy="379620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7"/>
          <p:cNvSpPr/>
          <p:nvPr/>
        </p:nvSpPr>
        <p:spPr>
          <a:xfrm>
            <a:off x="9239705" y="3279878"/>
            <a:ext cx="281543" cy="279836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4"/>
          <p:cNvSpPr/>
          <p:nvPr/>
        </p:nvSpPr>
        <p:spPr>
          <a:xfrm rot="9164366">
            <a:off x="2523366" y="5294743"/>
            <a:ext cx="576315" cy="747867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文字方塊 34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報告人：周珮宣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8179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389523" y="325396"/>
            <a:ext cx="3260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01.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背景與動機</a:t>
            </a:r>
            <a:endParaRPr lang="zh-TW" altLang="en-US" sz="36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報告人：周珮宣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4527301" y="2904011"/>
            <a:ext cx="3137397" cy="2370904"/>
            <a:chOff x="4527301" y="2060699"/>
            <a:chExt cx="3137397" cy="2370904"/>
          </a:xfrm>
        </p:grpSpPr>
        <p:sp>
          <p:nvSpPr>
            <p:cNvPr id="5" name="文字方塊 4"/>
            <p:cNvSpPr txBox="1"/>
            <p:nvPr/>
          </p:nvSpPr>
          <p:spPr>
            <a:xfrm>
              <a:off x="4527301" y="3908383"/>
              <a:ext cx="31373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 smtClean="0"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心理諮商輔助系統</a:t>
              </a:r>
              <a:endParaRPr lang="zh-TW" altLang="en-US" sz="2800" dirty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052" y="2060699"/>
              <a:ext cx="1655895" cy="1655895"/>
            </a:xfrm>
            <a:prstGeom prst="rect">
              <a:avLst/>
            </a:prstGeom>
          </p:spPr>
        </p:pic>
      </p:grpSp>
      <p:sp>
        <p:nvSpPr>
          <p:cNvPr id="18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5</a:t>
            </a:fld>
            <a:endParaRPr lang="zh-TW" altLang="en-US"/>
          </a:p>
        </p:txBody>
      </p:sp>
      <p:grpSp>
        <p:nvGrpSpPr>
          <p:cNvPr id="51" name="群組 50"/>
          <p:cNvGrpSpPr/>
          <p:nvPr/>
        </p:nvGrpSpPr>
        <p:grpSpPr>
          <a:xfrm>
            <a:off x="6482356" y="2130525"/>
            <a:ext cx="4359655" cy="1436626"/>
            <a:chOff x="6161176" y="1865201"/>
            <a:chExt cx="4359655" cy="1436626"/>
          </a:xfrm>
        </p:grpSpPr>
        <p:sp>
          <p:nvSpPr>
            <p:cNvPr id="37" name="矩形 36"/>
            <p:cNvSpPr/>
            <p:nvPr/>
          </p:nvSpPr>
          <p:spPr>
            <a:xfrm>
              <a:off x="8181729" y="2449077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800" dirty="0"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諮商事前準備</a:t>
              </a:r>
              <a:endParaRPr lang="zh-TW" altLang="en-US" sz="2800" dirty="0"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</p:txBody>
        </p:sp>
        <p:grpSp>
          <p:nvGrpSpPr>
            <p:cNvPr id="40" name="群組 39"/>
            <p:cNvGrpSpPr/>
            <p:nvPr/>
          </p:nvGrpSpPr>
          <p:grpSpPr>
            <a:xfrm>
              <a:off x="6161176" y="1865201"/>
              <a:ext cx="1820062" cy="1436626"/>
              <a:chOff x="6161176" y="1865201"/>
              <a:chExt cx="1820062" cy="1436626"/>
            </a:xfrm>
          </p:grpSpPr>
          <p:sp>
            <p:nvSpPr>
              <p:cNvPr id="20" name="橢圓 19"/>
              <p:cNvSpPr/>
              <p:nvPr/>
            </p:nvSpPr>
            <p:spPr>
              <a:xfrm>
                <a:off x="7837238" y="2638687"/>
                <a:ext cx="144000" cy="144000"/>
              </a:xfrm>
              <a:prstGeom prst="ellipse">
                <a:avLst/>
              </a:prstGeom>
              <a:solidFill>
                <a:srgbClr val="FF7B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弧形 38"/>
              <p:cNvSpPr/>
              <p:nvPr/>
            </p:nvSpPr>
            <p:spPr>
              <a:xfrm rot="6088087">
                <a:off x="6319726" y="1706651"/>
                <a:ext cx="1436626" cy="1753726"/>
              </a:xfrm>
              <a:prstGeom prst="arc">
                <a:avLst/>
              </a:prstGeom>
              <a:ln w="28575">
                <a:solidFill>
                  <a:srgbClr val="FF7B7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9" name="群組 48"/>
          <p:cNvGrpSpPr/>
          <p:nvPr/>
        </p:nvGrpSpPr>
        <p:grpSpPr>
          <a:xfrm>
            <a:off x="2497725" y="1502961"/>
            <a:ext cx="2861797" cy="2001124"/>
            <a:chOff x="2631357" y="1576154"/>
            <a:chExt cx="2861797" cy="2001124"/>
          </a:xfrm>
        </p:grpSpPr>
        <p:sp>
          <p:nvSpPr>
            <p:cNvPr id="12" name="文字方塊 11"/>
            <p:cNvSpPr txBox="1"/>
            <p:nvPr/>
          </p:nvSpPr>
          <p:spPr>
            <a:xfrm>
              <a:off x="2631357" y="1576154"/>
              <a:ext cx="1620957" cy="837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TW" altLang="en-US" sz="2800" dirty="0" smtClean="0"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傾訴煩惱</a:t>
              </a:r>
              <a:endParaRPr lang="en-US" altLang="zh-TW" sz="2800" dirty="0" smtClean="0"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</p:txBody>
        </p:sp>
        <p:grpSp>
          <p:nvGrpSpPr>
            <p:cNvPr id="41" name="群組 40"/>
            <p:cNvGrpSpPr/>
            <p:nvPr/>
          </p:nvGrpSpPr>
          <p:grpSpPr>
            <a:xfrm flipH="1">
              <a:off x="3739428" y="2068652"/>
              <a:ext cx="1753726" cy="1508626"/>
              <a:chOff x="6960375" y="2638687"/>
              <a:chExt cx="1753726" cy="1508626"/>
            </a:xfrm>
          </p:grpSpPr>
          <p:sp>
            <p:nvSpPr>
              <p:cNvPr id="42" name="橢圓 41"/>
              <p:cNvSpPr/>
              <p:nvPr/>
            </p:nvSpPr>
            <p:spPr>
              <a:xfrm>
                <a:off x="7832158" y="2638687"/>
                <a:ext cx="144000" cy="144000"/>
              </a:xfrm>
              <a:prstGeom prst="ellipse">
                <a:avLst/>
              </a:prstGeom>
              <a:solidFill>
                <a:srgbClr val="FF7B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弧形 42"/>
              <p:cNvSpPr/>
              <p:nvPr/>
            </p:nvSpPr>
            <p:spPr>
              <a:xfrm rot="16200000">
                <a:off x="7118925" y="2552137"/>
                <a:ext cx="1436626" cy="1753726"/>
              </a:xfrm>
              <a:prstGeom prst="arc">
                <a:avLst/>
              </a:prstGeom>
              <a:ln w="28575">
                <a:solidFill>
                  <a:srgbClr val="FF7B7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50" name="群組 49"/>
          <p:cNvGrpSpPr/>
          <p:nvPr/>
        </p:nvGrpSpPr>
        <p:grpSpPr>
          <a:xfrm>
            <a:off x="1806952" y="2662648"/>
            <a:ext cx="3300098" cy="1597272"/>
            <a:chOff x="2244764" y="2308078"/>
            <a:chExt cx="3300098" cy="1597272"/>
          </a:xfrm>
        </p:grpSpPr>
        <p:sp>
          <p:nvSpPr>
            <p:cNvPr id="26" name="矩形 25"/>
            <p:cNvSpPr/>
            <p:nvPr/>
          </p:nvSpPr>
          <p:spPr>
            <a:xfrm>
              <a:off x="2244764" y="3382130"/>
              <a:ext cx="16923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800" dirty="0"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推薦</a:t>
              </a:r>
              <a:r>
                <a:rPr lang="zh-TW" altLang="en-US" sz="2800" dirty="0" smtClean="0"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音樂</a:t>
              </a:r>
              <a:endParaRPr lang="zh-TW" altLang="en-US" sz="2800" dirty="0"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</p:txBody>
        </p:sp>
        <p:grpSp>
          <p:nvGrpSpPr>
            <p:cNvPr id="44" name="群組 43"/>
            <p:cNvGrpSpPr/>
            <p:nvPr/>
          </p:nvGrpSpPr>
          <p:grpSpPr>
            <a:xfrm flipH="1">
              <a:off x="3791136" y="2308078"/>
              <a:ext cx="1753726" cy="1436626"/>
              <a:chOff x="6393544" y="1442176"/>
              <a:chExt cx="1753726" cy="1436626"/>
            </a:xfrm>
          </p:grpSpPr>
          <p:sp>
            <p:nvSpPr>
              <p:cNvPr id="45" name="橢圓 44"/>
              <p:cNvSpPr/>
              <p:nvPr/>
            </p:nvSpPr>
            <p:spPr>
              <a:xfrm>
                <a:off x="7827953" y="2705838"/>
                <a:ext cx="144000" cy="144000"/>
              </a:xfrm>
              <a:prstGeom prst="ellipse">
                <a:avLst/>
              </a:prstGeom>
              <a:solidFill>
                <a:srgbClr val="FF7B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弧形 45"/>
              <p:cNvSpPr/>
              <p:nvPr/>
            </p:nvSpPr>
            <p:spPr>
              <a:xfrm rot="8054847">
                <a:off x="6552094" y="1283626"/>
                <a:ext cx="1436626" cy="1753726"/>
              </a:xfrm>
              <a:prstGeom prst="arc">
                <a:avLst/>
              </a:prstGeom>
              <a:ln w="28575">
                <a:solidFill>
                  <a:srgbClr val="FF7B7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7827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1181954" y="1605240"/>
            <a:ext cx="9828093" cy="4624535"/>
            <a:chOff x="1414165" y="1605240"/>
            <a:chExt cx="9828093" cy="462453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" r="1080"/>
            <a:stretch/>
          </p:blipFill>
          <p:spPr>
            <a:xfrm>
              <a:off x="5161279" y="2307005"/>
              <a:ext cx="6080979" cy="3699250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6926945" y="1605240"/>
              <a:ext cx="2742943" cy="762620"/>
            </a:xfrm>
            <a:prstGeom prst="rect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dirty="0">
                <a:solidFill>
                  <a:srgbClr val="4C856A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165" y="1666095"/>
              <a:ext cx="3245826" cy="456368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6794608" y="1666095"/>
              <a:ext cx="2814320" cy="782465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dirty="0" smtClean="0">
                  <a:solidFill>
                    <a:srgbClr val="4C856A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電影概念 </a:t>
              </a:r>
              <a:r>
                <a:rPr lang="en-US" altLang="zh-TW" sz="2800" dirty="0" smtClean="0">
                  <a:solidFill>
                    <a:srgbClr val="4C856A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-</a:t>
              </a:r>
              <a:r>
                <a:rPr lang="zh-TW" altLang="en-US" sz="2800" dirty="0" smtClean="0">
                  <a:solidFill>
                    <a:srgbClr val="4C856A"/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 樹洞</a:t>
              </a:r>
              <a:endParaRPr lang="zh-TW" altLang="en-US" sz="2800" dirty="0">
                <a:solidFill>
                  <a:srgbClr val="4C856A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</p:grpSp>
      <p:sp>
        <p:nvSpPr>
          <p:cNvPr id="23" name="文字方塊 22"/>
          <p:cNvSpPr txBox="1"/>
          <p:nvPr/>
        </p:nvSpPr>
        <p:spPr>
          <a:xfrm>
            <a:off x="389523" y="325396"/>
            <a:ext cx="3260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01.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背景與動機</a:t>
            </a:r>
            <a:endParaRPr lang="zh-TW" altLang="en-US" sz="36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報告人：周珮宣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2399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25988" y="2921169"/>
            <a:ext cx="45400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02.</a:t>
            </a:r>
            <a:r>
              <a:rPr lang="zh-TW" altLang="en-US" sz="60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營運分析</a:t>
            </a:r>
            <a:endParaRPr lang="zh-TW" altLang="en-US" sz="60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 flipH="1">
            <a:off x="10212000" y="3339000"/>
            <a:ext cx="1980000" cy="180000"/>
            <a:chOff x="1105760" y="3302487"/>
            <a:chExt cx="1980000" cy="180000"/>
          </a:xfrm>
        </p:grpSpPr>
        <p:sp>
          <p:nvSpPr>
            <p:cNvPr id="14" name="橢圓 13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0" y="3339000"/>
            <a:ext cx="1980000" cy="180000"/>
            <a:chOff x="1105760" y="3302487"/>
            <a:chExt cx="1980000" cy="180000"/>
          </a:xfrm>
        </p:grpSpPr>
        <p:sp>
          <p:nvSpPr>
            <p:cNvPr id="17" name="橢圓 16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6864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報告人：林芷綺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09843" y="270963"/>
            <a:ext cx="5933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02.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營運分析 </a:t>
            </a:r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–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STP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市場分析</a:t>
            </a:r>
            <a:endParaRPr lang="zh-TW" altLang="en-US" sz="36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289070" y="1777064"/>
            <a:ext cx="2330935" cy="3601793"/>
            <a:chOff x="1765305" y="1360034"/>
            <a:chExt cx="2330935" cy="3601793"/>
          </a:xfrm>
        </p:grpSpPr>
        <p:grpSp>
          <p:nvGrpSpPr>
            <p:cNvPr id="5" name="群組 4"/>
            <p:cNvGrpSpPr/>
            <p:nvPr/>
          </p:nvGrpSpPr>
          <p:grpSpPr>
            <a:xfrm>
              <a:off x="1765305" y="1360034"/>
              <a:ext cx="2251112" cy="2251112"/>
              <a:chOff x="1765305" y="1360034"/>
              <a:chExt cx="2251112" cy="2251112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03280">
                <a:off x="1765305" y="1360034"/>
                <a:ext cx="2251112" cy="2251112"/>
              </a:xfrm>
              <a:prstGeom prst="rect">
                <a:avLst/>
              </a:prstGeom>
            </p:spPr>
          </p:pic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9563" y="1815182"/>
                <a:ext cx="1340815" cy="1340815"/>
              </a:xfrm>
              <a:prstGeom prst="rect">
                <a:avLst/>
              </a:prstGeom>
            </p:spPr>
          </p:pic>
        </p:grpSp>
        <p:sp>
          <p:nvSpPr>
            <p:cNvPr id="6" name="文字方塊 5"/>
            <p:cNvSpPr txBox="1"/>
            <p:nvPr/>
          </p:nvSpPr>
          <p:spPr>
            <a:xfrm>
              <a:off x="1843700" y="3576832"/>
              <a:ext cx="225254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Segmenting</a:t>
              </a:r>
            </a:p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市場區隔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8546467" y="1672221"/>
            <a:ext cx="2258142" cy="3706636"/>
            <a:chOff x="8515596" y="1755862"/>
            <a:chExt cx="2258142" cy="3706636"/>
          </a:xfrm>
        </p:grpSpPr>
        <p:sp>
          <p:nvSpPr>
            <p:cNvPr id="21" name="文字方塊 20"/>
            <p:cNvSpPr txBox="1"/>
            <p:nvPr/>
          </p:nvSpPr>
          <p:spPr>
            <a:xfrm>
              <a:off x="8639820" y="4077503"/>
              <a:ext cx="213391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Positioning</a:t>
              </a:r>
            </a:p>
            <a:p>
              <a:pPr algn="ctr">
                <a:lnSpc>
                  <a:spcPct val="150000"/>
                </a:lnSpc>
              </a:pPr>
              <a:r>
                <a:rPr lang="zh-TW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市場定位</a:t>
              </a:r>
              <a:endPara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9530">
              <a:off x="8515596" y="1755862"/>
              <a:ext cx="2251112" cy="2251112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352" y="2265190"/>
              <a:ext cx="1339200" cy="1339200"/>
            </a:xfrm>
            <a:prstGeom prst="rect">
              <a:avLst/>
            </a:prstGeom>
          </p:spPr>
        </p:pic>
      </p:grpSp>
      <p:grpSp>
        <p:nvGrpSpPr>
          <p:cNvPr id="32" name="群組 31"/>
          <p:cNvGrpSpPr/>
          <p:nvPr/>
        </p:nvGrpSpPr>
        <p:grpSpPr>
          <a:xfrm>
            <a:off x="4958236" y="1897127"/>
            <a:ext cx="2250000" cy="3481730"/>
            <a:chOff x="4981193" y="1980768"/>
            <a:chExt cx="2250000" cy="3481730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85414">
              <a:off x="4981193" y="1980768"/>
              <a:ext cx="2250000" cy="2250000"/>
            </a:xfrm>
            <a:prstGeom prst="rect">
              <a:avLst/>
            </a:prstGeom>
          </p:spPr>
        </p:pic>
        <p:sp>
          <p:nvSpPr>
            <p:cNvPr id="16" name="文字方塊 15"/>
            <p:cNvSpPr txBox="1"/>
            <p:nvPr/>
          </p:nvSpPr>
          <p:spPr>
            <a:xfrm>
              <a:off x="5181377" y="4077503"/>
              <a:ext cx="184217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Targeting</a:t>
              </a:r>
            </a:p>
            <a:p>
              <a:pPr algn="ctr">
                <a:lnSpc>
                  <a:spcPct val="150000"/>
                </a:lnSpc>
              </a:pP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目標</a:t>
              </a:r>
              <a:r>
                <a:rPr lang="zh-TW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市場</a:t>
              </a:r>
              <a:endPara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2669" y="2334625"/>
              <a:ext cx="1339200" cy="1339200"/>
            </a:xfrm>
            <a:prstGeom prst="rect">
              <a:avLst/>
            </a:prstGeom>
          </p:spPr>
        </p:pic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008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rPr>
              <a:t>報告人：林芷綺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Gen Jyuu Gothic Light" panose="020B0103020203020207" pitchFamily="34" charset="-120"/>
              <a:ea typeface="Gen Jyuu Gothic Light" panose="020B0103020203020207" pitchFamily="34" charset="-120"/>
              <a:cs typeface="Gen Jyuu Gothic Light" panose="020B0103020203020207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09843" y="270963"/>
            <a:ext cx="5933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02.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營運分析 </a:t>
            </a:r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–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 </a:t>
            </a:r>
            <a:r>
              <a:rPr lang="en-US" altLang="zh-TW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STP</a:t>
            </a:r>
            <a:r>
              <a:rPr lang="zh-TW" altLang="en-US" sz="3600" dirty="0" smtClean="0">
                <a:solidFill>
                  <a:srgbClr val="644132"/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市場分析</a:t>
            </a:r>
            <a:endParaRPr lang="zh-TW" altLang="en-US" sz="3600" dirty="0">
              <a:solidFill>
                <a:srgbClr val="644132"/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4338098" y="270963"/>
            <a:ext cx="6704185" cy="6704185"/>
            <a:chOff x="4338098" y="76908"/>
            <a:chExt cx="6704185" cy="670418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03280">
              <a:off x="4338098" y="76908"/>
              <a:ext cx="6704185" cy="6704185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6470144" y="2767825"/>
              <a:ext cx="2440092" cy="1322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校園 </a:t>
              </a:r>
              <a:r>
                <a:rPr lang="en-US" altLang="zh-TW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/</a:t>
              </a:r>
              <a:r>
                <a:rPr lang="zh-TW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 醫院</a:t>
              </a:r>
              <a:endParaRPr lang="en-US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  <a:p>
              <a:pPr marL="514350" indent="-51435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學生</a:t>
              </a: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 </a:t>
              </a:r>
              <a:r>
                <a:rPr lang="en-US" altLang="zh-TW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/</a:t>
              </a:r>
              <a:r>
                <a:rPr lang="en-US" altLang="zh-TW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 </a:t>
              </a:r>
              <a:r>
                <a:rPr lang="zh-TW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Light" panose="020B0103020203020207" pitchFamily="34" charset="-120"/>
                  <a:ea typeface="Gen Jyuu Gothic Light" panose="020B0103020203020207" pitchFamily="34" charset="-120"/>
                  <a:cs typeface="Gen Jyuu Gothic Light" panose="020B0103020203020207" pitchFamily="34" charset="-120"/>
                </a:rPr>
                <a:t>患者</a:t>
              </a:r>
              <a:endPara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en Jyuu Gothic Light" panose="020B0103020203020207" pitchFamily="34" charset="-120"/>
                <a:ea typeface="Gen Jyuu Gothic Light" panose="020B0103020203020207" pitchFamily="34" charset="-120"/>
                <a:cs typeface="Gen Jyuu Gothic Light" panose="020B0103020203020207" pitchFamily="34" charset="-120"/>
              </a:endParaRP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162" y="1714899"/>
            <a:ext cx="2387452" cy="23874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90830" y="4102351"/>
            <a:ext cx="240322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Segmenting</a:t>
            </a:r>
          </a:p>
          <a:p>
            <a:pPr algn="ctr">
              <a:lnSpc>
                <a:spcPct val="150000"/>
              </a:lnSpc>
            </a:pPr>
            <a:r>
              <a:rPr lang="zh-TW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市場</a:t>
            </a:r>
            <a:r>
              <a:rPr lang="zh-TW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區隔</a:t>
            </a:r>
            <a:endParaRPr lang="en-US" altLang="zh-TW" sz="3000" dirty="0">
              <a:solidFill>
                <a:schemeClr val="tx1">
                  <a:lumMod val="75000"/>
                  <a:lumOff val="25000"/>
                </a:schemeClr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973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535</Words>
  <Application>Microsoft Office PowerPoint</Application>
  <PresentationFormat>寬螢幕</PresentationFormat>
  <Paragraphs>153</Paragraphs>
  <Slides>26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Gen Jyuu Gothic Medium</vt:lpstr>
      <vt:lpstr>新細明體</vt:lpstr>
      <vt:lpstr>Arial</vt:lpstr>
      <vt:lpstr>Calibri</vt:lpstr>
      <vt:lpstr>Calibri Light</vt:lpstr>
      <vt:lpstr>Gen Jyuu Gothic Light</vt:lpstr>
      <vt:lpstr>Office 佈景主題</vt:lpstr>
      <vt:lpstr>諮屬於你 Just For You.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諮屬於你</dc:title>
  <dc:creator>CHOU</dc:creator>
  <cp:lastModifiedBy>CHOU</cp:lastModifiedBy>
  <cp:revision>155</cp:revision>
  <dcterms:created xsi:type="dcterms:W3CDTF">2023-05-21T00:54:31Z</dcterms:created>
  <dcterms:modified xsi:type="dcterms:W3CDTF">2023-05-21T11:24:04Z</dcterms:modified>
</cp:coreProperties>
</file>